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2.xml.rels" ContentType="application/vnd.openxmlformats-package.relationships+xml"/>
  <Override PartName="/customXml/_rels/item1.xml.rels" ContentType="application/vnd.openxmlformats-package.relationships+xml"/>
  <Override PartName="/customXml/itemProps2.xml" ContentType="application/vnd.openxmlformats-officedocument.customXml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_rels/presentation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27.png" ContentType="image/png"/>
  <Override PartName="/ppt/media/image33.jpeg" ContentType="image/jpeg"/>
  <Override PartName="/ppt/media/image26.png" ContentType="image/png"/>
  <Override PartName="/ppt/media/image23.jpeg" ContentType="image/jpeg"/>
  <Override PartName="/ppt/media/image12.png" ContentType="image/png"/>
  <Override PartName="/ppt/media/image49.png" ContentType="image/png"/>
  <Override PartName="/ppt/media/image22.png" ContentType="image/png"/>
  <Override PartName="/ppt/media/image24.jpeg" ContentType="image/jpeg"/>
  <Override PartName="/ppt/media/image59.png" ContentType="image/png"/>
  <Override PartName="/ppt/media/image21.png" ContentType="image/png"/>
  <Override PartName="/ppt/media/image18.jpeg" ContentType="image/jpeg"/>
  <Override PartName="/ppt/media/image15.png" ContentType="image/png"/>
  <Override PartName="/ppt/media/image17.png" ContentType="image/png"/>
  <Override PartName="/ppt/media/image32.jpeg" ContentType="image/jpeg"/>
  <Override PartName="/ppt/media/image16.png" ContentType="image/png"/>
  <Override PartName="/ppt/media/image1.png" ContentType="image/png"/>
  <Override PartName="/ppt/media/image31.png" ContentType="image/png"/>
  <Override PartName="/ppt/media/image3.jpeg" ContentType="image/jpeg"/>
  <Override PartName="/ppt/media/image30.png" ContentType="image/png"/>
  <Override PartName="/ppt/media/image9.jpeg" ContentType="image/jpeg"/>
  <Override PartName="/ppt/media/image11.png" ContentType="image/png"/>
  <Override PartName="/ppt/media/image48.png" ContentType="image/png"/>
  <Override PartName="/ppt/media/image25.png" ContentType="image/png"/>
  <Override PartName="/ppt/media/image19.jpeg" ContentType="image/jpeg"/>
  <Override PartName="/ppt/media/image42.jpeg" ContentType="image/jpeg"/>
  <Override PartName="/ppt/media/image2.png" ContentType="image/png"/>
  <Override PartName="/ppt/media/image4.jpeg" ContentType="image/jpeg"/>
  <Override PartName="/ppt/media/image40.png" ContentType="image/png"/>
  <Override PartName="/ppt/media/image6.jpeg" ContentType="image/jpeg"/>
  <Override PartName="/ppt/media/image14.jpeg" ContentType="image/jpeg"/>
  <Override PartName="/ppt/media/image37.png" ContentType="image/png"/>
  <Override PartName="/ppt/media/image45.png" ContentType="image/png"/>
  <Override PartName="/ppt/media/image46.jpeg" ContentType="image/jpeg"/>
  <Override PartName="/ppt/media/image50.jpeg" ContentType="image/jpeg"/>
  <Override PartName="/ppt/media/image52.png" ContentType="image/png"/>
  <Override PartName="/ppt/media/image41.png" ContentType="image/png"/>
  <Override PartName="/ppt/media/image53.jpeg" ContentType="image/jpeg"/>
  <Override PartName="/ppt/media/image54.jpeg" ContentType="image/jpeg"/>
  <Override PartName="/ppt/media/image47.jpeg" ContentType="image/jpeg"/>
  <Override PartName="/ppt/media/image55.png" ContentType="image/png"/>
  <Override PartName="/ppt/media/image20.png" ContentType="image/png"/>
  <Override PartName="/ppt/media/image57.jpeg" ContentType="image/jpeg"/>
  <Override PartName="/ppt/media/image56.png" ContentType="image/png"/>
  <Override PartName="/ppt/media/image58.jpeg" ContentType="image/jpeg"/>
  <Override PartName="/ppt/media/image36.png" ContentType="image/png"/>
  <Override PartName="/ppt/media/image34.png" ContentType="image/png"/>
  <Override PartName="/ppt/media/image7.jpeg" ContentType="image/jpeg"/>
  <Override PartName="/ppt/media/image38.jpeg" ContentType="image/jpeg"/>
  <Override PartName="/ppt/media/image44.png" ContentType="image/png"/>
  <Override PartName="/ppt/media/image13.jpeg" ContentType="image/jpeg"/>
  <Override PartName="/ppt/media/image28.jpeg" ContentType="image/jpeg"/>
  <Override PartName="/ppt/media/image51.jpeg" ContentType="image/jpeg"/>
  <Override PartName="/ppt/media/image10.jpeg" ContentType="image/jpeg"/>
  <Override PartName="/ppt/media/image29.jpeg" ContentType="image/jpeg"/>
  <Override PartName="/ppt/media/image5.png" ContentType="image/png"/>
  <Override PartName="/ppt/media/image43.jpeg" ContentType="image/jpeg"/>
  <Override PartName="/ppt/media/image35.png" ContentType="image/png"/>
  <Override PartName="/ppt/media/image39.jpeg" ContentType="image/jpeg"/>
  <Override PartName="/ppt/media/image8.png" ContentType="image/png"/>
  <Override PartName="/ppt/presProps.xml" ContentType="application/vnd.openxmlformats-officedocument.presentationml.presPro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39BE6F5-2109-43E6-ADBC-FAF8B8EB4E9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79787AC-3BDF-4812-A08A-EE1D1A5CE8E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4C55BD9-B167-4E36-A233-31D09624EFD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7C17241-8A8A-4C1C-8DB0-A5756EA67E2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D8419B1-F039-4743-9F1E-87E1F376F5B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68367F3-B1D6-4D7E-A72F-7424E6EE04F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B5BF6F7-3EEE-4FFD-9B2F-2493CC40FF7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7232144-5596-495C-8046-227B0F27CF8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5D15536-97D9-4BBC-9A5A-BD4CD87DFB4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FA5AA82-0BE2-4D79-BB86-43E85BA9808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CFCB53B-6FAB-4DBE-BBC7-F95FE3D1EB8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F3C6865-EE88-42F5-B100-FF3800F0A57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D98EFF2-F20F-4D7B-97F0-63783967AB0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F5FDFC8-855C-4925-AEC5-CD5256C1A36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F1D396D-92F3-407B-AC29-6ABF146B4E9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91F1F5F-8321-4AF1-B41C-3508D212D99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DE6163E-2C63-4E88-A58F-DC0EFD71FF6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8857F04-A678-4A57-A6C4-C2A7F3282AB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5DCB9A7-7D9C-4E2D-9970-456D11C9BC5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F9ED219-38B9-4C93-AA96-8E8AB96396D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661254A-887D-4379-BFD9-A0E2C492D94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AE3C355-DAB0-4FAA-B594-CA1D3F42654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39A04A5-1FF3-4155-966A-AE0A9389001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EF39600-3939-41E0-BF61-775E0C92693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C46A4A1-E69E-4885-BB28-EE80385F0AE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0E9F27F-F16E-40E1-9D8B-7DF2C287DD9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45DB823-EBCE-43DF-95CE-542EF482C0D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C2B2C28-B136-4852-8071-47C9DF617FE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CECE16F-D6B2-48AC-82A1-43E3B08C230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5142706-4F0E-4B3C-B0C5-D3A1C353F34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D8DE93F-9444-4DF6-967D-D62B6E43857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5C55861-0BE5-4C96-B0AB-665627CFE2D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D8D1A4E-D7D8-495E-94DC-71AA0DCD363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880DC1A-4E2F-4ABB-886C-CDC01809F09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806ED30-B29F-4770-8CE2-71A511B5335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AR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A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FA48102-9465-4244-BA36-8EF6B2F70C5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A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es-AR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s-AR" sz="1400" spc="-1" strike="noStrike">
                <a:latin typeface="Times New Roman"/>
              </a:rPr>
              <a:t> </a:t>
            </a:r>
            <a:endParaRPr b="0" lang="es-AR" sz="14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es-EC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97D0A28-F536-416C-AEAC-C482B435F6EE}" type="slidenum">
              <a:rPr b="0" lang="es-EC" sz="1200" spc="-1" strike="noStrike">
                <a:solidFill>
                  <a:srgbClr val="8b8b8b"/>
                </a:solidFill>
                <a:latin typeface="Calibri"/>
              </a:rPr>
              <a:t>13</a:t>
            </a:fld>
            <a:endParaRPr b="0" lang="es-AR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es-AR" sz="1400" spc="-1" strike="noStrike">
                <a:latin typeface="Times New Roman"/>
              </a:defRPr>
            </a:lvl1pPr>
          </a:lstStyle>
          <a:p>
            <a:r>
              <a:rPr b="0" lang="es-AR" sz="1400" spc="-1" strike="noStrike">
                <a:latin typeface="Times New Roman"/>
              </a:rPr>
              <a:t> </a:t>
            </a:r>
            <a:endParaRPr b="0" lang="es-AR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AR" sz="4400" spc="-1" strike="noStrike">
                <a:latin typeface="Arial"/>
              </a:rPr>
              <a:t>Pulse para editar el formato del texto de título</a:t>
            </a:r>
            <a:endParaRPr b="0" lang="es-AR" sz="4400" spc="-1" strike="noStrike"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AR" sz="3200" spc="-1" strike="noStrike">
                <a:latin typeface="Arial"/>
              </a:rPr>
              <a:t>Pulse para editar el formato de texto del esquema</a:t>
            </a:r>
            <a:endParaRPr b="0" lang="es-A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AR" sz="2800" spc="-1" strike="noStrike">
                <a:latin typeface="Arial"/>
              </a:rPr>
              <a:t>Segundo nivel del esquema</a:t>
            </a:r>
            <a:endParaRPr b="0" lang="es-A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AR" sz="2400" spc="-1" strike="noStrike">
                <a:latin typeface="Arial"/>
              </a:rPr>
              <a:t>Tercer nivel del esquema</a:t>
            </a:r>
            <a:endParaRPr b="0" lang="es-A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AR" sz="2000" spc="-1" strike="noStrike">
                <a:latin typeface="Arial"/>
              </a:rPr>
              <a:t>Cuarto nivel del esquema</a:t>
            </a:r>
            <a:endParaRPr b="0" lang="es-A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Quinto nivel del esquema</a:t>
            </a:r>
            <a:endParaRPr b="0" lang="es-A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Sexto nivel del esquema</a:t>
            </a:r>
            <a:endParaRPr b="0" lang="es-A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Séptimo nivel del esquema</a:t>
            </a:r>
            <a:endParaRPr b="0" lang="es-A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es-AR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s-AR" sz="1400" spc="-1" strike="noStrike">
                <a:latin typeface="Times New Roman"/>
              </a:rPr>
              <a:t>&lt;pie de página&gt;</a:t>
            </a:r>
            <a:endParaRPr b="0" lang="es-AR" sz="14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es-EC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8447C65-0582-4F22-BE31-C3EC3C64422E}" type="slidenum">
              <a:rPr b="0" lang="es-EC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AR" sz="12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es-AR" sz="1400" spc="-1" strike="noStrike">
                <a:latin typeface="Times New Roman"/>
              </a:defRPr>
            </a:lvl1pPr>
          </a:lstStyle>
          <a:p>
            <a:r>
              <a:rPr b="0" lang="es-AR" sz="1400" spc="-1" strike="noStrike">
                <a:latin typeface="Times New Roman"/>
              </a:rPr>
              <a:t>&lt;fecha/hora&gt;</a:t>
            </a:r>
            <a:endParaRPr b="0" lang="es-AR" sz="1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AR" sz="4400" spc="-1" strike="noStrike">
                <a:latin typeface="Arial"/>
              </a:rPr>
              <a:t>Pulse para editar el formato del texto de título</a:t>
            </a:r>
            <a:endParaRPr b="0" lang="es-AR" sz="4400" spc="-1" strike="noStrike"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AR" sz="3200" spc="-1" strike="noStrike">
                <a:latin typeface="Arial"/>
              </a:rPr>
              <a:t>Pulse para editar el formato de texto del esquema</a:t>
            </a:r>
            <a:endParaRPr b="0" lang="es-A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AR" sz="2800" spc="-1" strike="noStrike">
                <a:latin typeface="Arial"/>
              </a:rPr>
              <a:t>Segundo nivel del esquema</a:t>
            </a:r>
            <a:endParaRPr b="0" lang="es-A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AR" sz="2400" spc="-1" strike="noStrike">
                <a:latin typeface="Arial"/>
              </a:rPr>
              <a:t>Tercer nivel del esquema</a:t>
            </a:r>
            <a:endParaRPr b="0" lang="es-A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AR" sz="2000" spc="-1" strike="noStrike">
                <a:latin typeface="Arial"/>
              </a:rPr>
              <a:t>Cuarto nivel del esquema</a:t>
            </a:r>
            <a:endParaRPr b="0" lang="es-A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Quinto nivel del esquema</a:t>
            </a:r>
            <a:endParaRPr b="0" lang="es-A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Sexto nivel del esquema</a:t>
            </a:r>
            <a:endParaRPr b="0" lang="es-A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AR" sz="2000" spc="-1" strike="noStrike">
                <a:latin typeface="Arial"/>
              </a:rPr>
              <a:t>Séptimo nivel del esquema</a:t>
            </a:r>
            <a:endParaRPr b="0" lang="es-A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65160"/>
            <a:ext cx="10972440" cy="78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 algn="ctr">
              <a:buNone/>
            </a:pPr>
            <a:r>
              <a:rPr b="0" lang="es-AR" sz="3990" spc="-1" strike="noStrike">
                <a:solidFill>
                  <a:srgbClr val="ffffff"/>
                </a:solidFill>
                <a:latin typeface="Noto Sans"/>
              </a:rPr>
              <a:t>Pulse para editar el formato del texto de título</a:t>
            </a:r>
            <a:endParaRPr b="0" lang="es-AR" sz="3990" spc="-1" strike="noStrike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28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AR" sz="2900" spc="-1" strike="noStrike">
                <a:latin typeface="Noto Sans"/>
              </a:rPr>
              <a:t>Pulse para editar el formato de texto del esquema</a:t>
            </a:r>
            <a:endParaRPr b="0" lang="es-AR" sz="2900" spc="-1" strike="noStrike">
              <a:latin typeface="Noto Sans"/>
            </a:endParaRPr>
          </a:p>
          <a:p>
            <a:pPr lvl="1" marL="864000" indent="-324000">
              <a:spcAft>
                <a:spcPts val="102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AR" sz="2540" spc="-1" strike="noStrike">
                <a:latin typeface="Noto Sans"/>
              </a:rPr>
              <a:t>Segundo nivel del esquema</a:t>
            </a:r>
            <a:endParaRPr b="0" lang="es-AR" sz="2540" spc="-1" strike="noStrike">
              <a:latin typeface="Noto Sans"/>
            </a:endParaRPr>
          </a:p>
          <a:p>
            <a:pPr lvl="2" marL="1296000" indent="-288000">
              <a:spcAft>
                <a:spcPts val="77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AR" sz="2180" spc="-1" strike="noStrike">
                <a:latin typeface="Noto Sans"/>
              </a:rPr>
              <a:t>Tercer nivel del esquema</a:t>
            </a:r>
            <a:endParaRPr b="0" lang="es-AR" sz="2180" spc="-1" strike="noStrike">
              <a:latin typeface="Noto Sans"/>
            </a:endParaRPr>
          </a:p>
          <a:p>
            <a:pPr lvl="3" marL="1728000" indent="-216000">
              <a:spcAft>
                <a:spcPts val="51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AR" sz="1810" spc="-1" strike="noStrike">
                <a:latin typeface="Noto Sans"/>
              </a:rPr>
              <a:t>Cuarto nivel del esquema</a:t>
            </a:r>
            <a:endParaRPr b="0" lang="es-AR" sz="1810" spc="-1" strike="noStrike">
              <a:latin typeface="Noto Sans"/>
            </a:endParaRPr>
          </a:p>
          <a:p>
            <a:pPr lvl="4" marL="2160000" indent="-216000">
              <a:spcAft>
                <a:spcPts val="255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AR" sz="1810" spc="-1" strike="noStrike">
                <a:latin typeface="Noto Sans"/>
              </a:rPr>
              <a:t>Quinto nivel del esquema</a:t>
            </a:r>
            <a:endParaRPr b="0" lang="es-AR" sz="1810" spc="-1" strike="noStrike">
              <a:latin typeface="Noto Sans"/>
            </a:endParaRPr>
          </a:p>
          <a:p>
            <a:pPr lvl="5" marL="2592000" indent="-216000">
              <a:spcAft>
                <a:spcPts val="25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AR" sz="1810" spc="-1" strike="noStrike">
                <a:latin typeface="Noto Sans"/>
              </a:rPr>
              <a:t>Sexto nivel del esquema</a:t>
            </a:r>
            <a:endParaRPr b="0" lang="es-AR" sz="1810" spc="-1" strike="noStrike">
              <a:latin typeface="Noto Sans"/>
            </a:endParaRPr>
          </a:p>
          <a:p>
            <a:pPr lvl="6" marL="3024000" indent="-216000">
              <a:spcAft>
                <a:spcPts val="25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AR" sz="1810" spc="-1" strike="noStrike">
                <a:latin typeface="Noto Sans"/>
              </a:rPr>
              <a:t>Séptimo nivel del esquema</a:t>
            </a:r>
            <a:endParaRPr b="0" lang="es-AR" sz="1810" spc="-1" strike="noStrike">
              <a:latin typeface="Noto Sans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 idx="7"/>
          </p:nvPr>
        </p:nvSpPr>
        <p:spPr>
          <a:xfrm>
            <a:off x="609480" y="6247440"/>
            <a:ext cx="2840400" cy="473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s-AR" sz="1400" spc="-1" strike="noStrike">
                <a:latin typeface="Times New Roman"/>
              </a:defRPr>
            </a:lvl1pPr>
          </a:lstStyle>
          <a:p>
            <a:r>
              <a:rPr b="0" lang="es-AR" sz="1400" spc="-1" strike="noStrike">
                <a:latin typeface="Times New Roman"/>
              </a:rPr>
              <a:t>&lt;fecha/hora&gt;</a:t>
            </a:r>
            <a:endParaRPr b="0" lang="es-AR" sz="1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 idx="8"/>
          </p:nvPr>
        </p:nvSpPr>
        <p:spPr>
          <a:xfrm>
            <a:off x="4169520" y="6247440"/>
            <a:ext cx="3864600" cy="473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s-AR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s-AR" sz="1400" spc="-1" strike="noStrike">
                <a:latin typeface="Times New Roman"/>
              </a:rPr>
              <a:t>&lt;pie de página&gt;</a:t>
            </a:r>
            <a:endParaRPr b="0" lang="es-AR" sz="1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 idx="9"/>
          </p:nvPr>
        </p:nvSpPr>
        <p:spPr>
          <a:xfrm>
            <a:off x="8741160" y="6247440"/>
            <a:ext cx="2840400" cy="473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s-AR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FC00EA55-D076-4DCF-9D70-6D898FB9185C}" type="slidenum">
              <a:rPr b="0" lang="es-AR" sz="1400" spc="-1" strike="noStrike">
                <a:latin typeface="Times New Roman"/>
              </a:rPr>
              <a:t>&lt;número&gt;</a:t>
            </a:fld>
            <a:endParaRPr b="0" lang="es-A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image" Target="../media/image52.png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image" Target="../media/image55.pn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jpeg"/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n 13" descr=""/>
          <p:cNvPicPr/>
          <p:nvPr/>
        </p:nvPicPr>
        <p:blipFill>
          <a:blip r:embed="rId1"/>
          <a:stretch/>
        </p:blipFill>
        <p:spPr>
          <a:xfrm>
            <a:off x="0" y="734400"/>
            <a:ext cx="12190320" cy="5460120"/>
          </a:xfrm>
          <a:prstGeom prst="rect">
            <a:avLst/>
          </a:prstGeom>
          <a:ln w="0">
            <a:noFill/>
          </a:ln>
        </p:spPr>
      </p:pic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1523880" y="2520000"/>
            <a:ext cx="9142200" cy="27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s-AR" sz="3200" spc="-1" strike="noStrike">
                <a:latin typeface="Arial"/>
              </a:rPr>
              <a:t>“</a:t>
            </a:r>
            <a:r>
              <a:rPr b="0" lang="es-AR" sz="3200" spc="-1" strike="noStrike">
                <a:latin typeface="Arial"/>
              </a:rPr>
              <a:t>GESTIÓN CADENA DE SUMINISTROS 4.0 Y MEJORES PRÁCTICAS POST-COVID”</a:t>
            </a:r>
            <a:endParaRPr b="0" lang="es-AR" sz="3200" spc="-1" strike="noStrike">
              <a:latin typeface="Arial"/>
            </a:endParaRPr>
          </a:p>
        </p:txBody>
      </p:sp>
      <p:sp>
        <p:nvSpPr>
          <p:cNvPr id="125" name="CuadroTexto 6"/>
          <p:cNvSpPr/>
          <p:nvPr/>
        </p:nvSpPr>
        <p:spPr>
          <a:xfrm>
            <a:off x="2041920" y="5257800"/>
            <a:ext cx="810648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s-EC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Dr. Ricardo R. Palma &lt;rpalma@uncu.edu.ar&gt;</a:t>
            </a:r>
            <a:endParaRPr b="0" lang="es-AR" sz="1600" spc="-1" strike="noStrike">
              <a:latin typeface="Arial"/>
            </a:endParaRPr>
          </a:p>
        </p:txBody>
      </p:sp>
      <p:pic>
        <p:nvPicPr>
          <p:cNvPr id="126" name="Imagen 8" descr=""/>
          <p:cNvPicPr/>
          <p:nvPr/>
        </p:nvPicPr>
        <p:blipFill>
          <a:blip r:embed="rId2"/>
          <a:srcRect l="0" t="0" r="0" b="15459"/>
          <a:stretch/>
        </p:blipFill>
        <p:spPr>
          <a:xfrm>
            <a:off x="0" y="-9360"/>
            <a:ext cx="12190320" cy="1445760"/>
          </a:xfrm>
          <a:prstGeom prst="rect">
            <a:avLst/>
          </a:prstGeom>
          <a:ln w="0">
            <a:noFill/>
          </a:ln>
        </p:spPr>
      </p:pic>
      <p:pic>
        <p:nvPicPr>
          <p:cNvPr id="127" name="Imagen 9" descr=""/>
          <p:cNvPicPr/>
          <p:nvPr/>
        </p:nvPicPr>
        <p:blipFill>
          <a:blip r:embed="rId3"/>
          <a:stretch/>
        </p:blipFill>
        <p:spPr>
          <a:xfrm>
            <a:off x="0" y="6174720"/>
            <a:ext cx="12190320" cy="659880"/>
          </a:xfrm>
          <a:prstGeom prst="rect">
            <a:avLst/>
          </a:prstGeom>
          <a:ln w="0">
            <a:noFill/>
          </a:ln>
        </p:spPr>
      </p:pic>
      <p:pic>
        <p:nvPicPr>
          <p:cNvPr id="128" name="Imagen 10" descr=""/>
          <p:cNvPicPr/>
          <p:nvPr/>
        </p:nvPicPr>
        <p:blipFill>
          <a:blip r:embed="rId4"/>
          <a:srcRect l="0" t="87510" r="0" b="4564"/>
          <a:stretch/>
        </p:blipFill>
        <p:spPr>
          <a:xfrm>
            <a:off x="7190280" y="6153120"/>
            <a:ext cx="5000040" cy="703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n 31" descr=""/>
          <p:cNvPicPr/>
          <p:nvPr/>
        </p:nvPicPr>
        <p:blipFill>
          <a:blip r:embed="rId1"/>
          <a:srcRect l="0" t="0" r="0" b="6008"/>
          <a:stretch/>
        </p:blipFill>
        <p:spPr>
          <a:xfrm>
            <a:off x="0" y="-9360"/>
            <a:ext cx="12190320" cy="1607760"/>
          </a:xfrm>
          <a:prstGeom prst="rect">
            <a:avLst/>
          </a:prstGeom>
          <a:ln w="0">
            <a:noFill/>
          </a:ln>
        </p:spPr>
      </p:pic>
      <p:pic>
        <p:nvPicPr>
          <p:cNvPr id="176" name="Imagen 32" descr=""/>
          <p:cNvPicPr/>
          <p:nvPr/>
        </p:nvPicPr>
        <p:blipFill>
          <a:blip r:embed="rId2"/>
          <a:stretch/>
        </p:blipFill>
        <p:spPr>
          <a:xfrm>
            <a:off x="88920" y="6196320"/>
            <a:ext cx="12101400" cy="659880"/>
          </a:xfrm>
          <a:prstGeom prst="rect">
            <a:avLst/>
          </a:prstGeom>
          <a:ln w="0">
            <a:noFill/>
          </a:ln>
        </p:spPr>
      </p:pic>
      <p:pic>
        <p:nvPicPr>
          <p:cNvPr id="177" name="Imagen 33" descr=""/>
          <p:cNvPicPr/>
          <p:nvPr/>
        </p:nvPicPr>
        <p:blipFill>
          <a:blip r:embed="rId3"/>
          <a:srcRect l="0" t="87510" r="0" b="4564"/>
          <a:stretch/>
        </p:blipFill>
        <p:spPr>
          <a:xfrm>
            <a:off x="7190280" y="6174720"/>
            <a:ext cx="5000040" cy="703080"/>
          </a:xfrm>
          <a:prstGeom prst="rect">
            <a:avLst/>
          </a:prstGeom>
          <a:ln w="0">
            <a:noFill/>
          </a:ln>
        </p:spPr>
      </p:pic>
      <p:pic>
        <p:nvPicPr>
          <p:cNvPr id="178" name="" descr=""/>
          <p:cNvPicPr/>
          <p:nvPr/>
        </p:nvPicPr>
        <p:blipFill>
          <a:blip r:embed="rId4"/>
          <a:stretch/>
        </p:blipFill>
        <p:spPr>
          <a:xfrm>
            <a:off x="1980000" y="1642680"/>
            <a:ext cx="8460000" cy="453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n 1" descr=""/>
          <p:cNvPicPr/>
          <p:nvPr/>
        </p:nvPicPr>
        <p:blipFill>
          <a:blip r:embed="rId1"/>
          <a:srcRect l="0" t="0" r="0" b="6008"/>
          <a:stretch/>
        </p:blipFill>
        <p:spPr>
          <a:xfrm>
            <a:off x="0" y="-9360"/>
            <a:ext cx="12190320" cy="1607760"/>
          </a:xfrm>
          <a:prstGeom prst="rect">
            <a:avLst/>
          </a:prstGeom>
          <a:ln w="0">
            <a:noFill/>
          </a:ln>
        </p:spPr>
      </p:pic>
      <p:pic>
        <p:nvPicPr>
          <p:cNvPr id="180" name="Imagen 2" descr=""/>
          <p:cNvPicPr/>
          <p:nvPr/>
        </p:nvPicPr>
        <p:blipFill>
          <a:blip r:embed="rId2"/>
          <a:stretch/>
        </p:blipFill>
        <p:spPr>
          <a:xfrm>
            <a:off x="88920" y="6196320"/>
            <a:ext cx="12101400" cy="659880"/>
          </a:xfrm>
          <a:prstGeom prst="rect">
            <a:avLst/>
          </a:prstGeom>
          <a:ln w="0">
            <a:noFill/>
          </a:ln>
        </p:spPr>
      </p:pic>
      <p:pic>
        <p:nvPicPr>
          <p:cNvPr id="181" name="Imagen 3" descr=""/>
          <p:cNvPicPr/>
          <p:nvPr/>
        </p:nvPicPr>
        <p:blipFill>
          <a:blip r:embed="rId3"/>
          <a:srcRect l="0" t="87510" r="0" b="4564"/>
          <a:stretch/>
        </p:blipFill>
        <p:spPr>
          <a:xfrm>
            <a:off x="7190280" y="6174720"/>
            <a:ext cx="5000040" cy="703080"/>
          </a:xfrm>
          <a:prstGeom prst="rect">
            <a:avLst/>
          </a:prstGeom>
          <a:ln w="0">
            <a:noFill/>
          </a:ln>
        </p:spPr>
      </p:pic>
      <p:pic>
        <p:nvPicPr>
          <p:cNvPr id="182" name="" descr=""/>
          <p:cNvPicPr/>
          <p:nvPr/>
        </p:nvPicPr>
        <p:blipFill>
          <a:blip r:embed="rId4"/>
          <a:stretch/>
        </p:blipFill>
        <p:spPr>
          <a:xfrm>
            <a:off x="360000" y="1636200"/>
            <a:ext cx="5975280" cy="4663800"/>
          </a:xfrm>
          <a:prstGeom prst="rect">
            <a:avLst/>
          </a:prstGeom>
          <a:ln w="0">
            <a:noFill/>
          </a:ln>
        </p:spPr>
      </p:pic>
      <p:sp>
        <p:nvSpPr>
          <p:cNvPr id="183" name=""/>
          <p:cNvSpPr txBox="1"/>
          <p:nvPr/>
        </p:nvSpPr>
        <p:spPr>
          <a:xfrm>
            <a:off x="7020000" y="1980000"/>
            <a:ext cx="4680000" cy="2138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Latinoamérica y las infraestructuras</a:t>
            </a:r>
            <a:endParaRPr b="0" lang="es-AR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s-AR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Imposibilidad de Inversión</a:t>
            </a:r>
            <a:endParaRPr b="0" lang="es-AR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s-AR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Ha demostrado ser resiliente</a:t>
            </a:r>
            <a:endParaRPr b="0" lang="es-AR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s-AR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AR" sz="1800" spc="-1" strike="noStrike">
                <a:latin typeface="Arial"/>
              </a:rPr>
              <a:t>Necesitamos usarla inteligentemente</a:t>
            </a:r>
            <a:endParaRPr b="0" lang="es-AR" sz="1800" spc="-1" strike="noStrike">
              <a:latin typeface="Arial"/>
            </a:endParaRPr>
          </a:p>
          <a:p>
            <a:endParaRPr b="0" lang="es-A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/>
          </p:nvPr>
        </p:nvSpPr>
        <p:spPr>
          <a:xfrm>
            <a:off x="838080" y="1825560"/>
            <a:ext cx="10513800" cy="69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28600" indent="-22860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s-MX" sz="2800" spc="-1" strike="noStrike">
                <a:solidFill>
                  <a:srgbClr val="000000"/>
                </a:solidFill>
                <a:latin typeface="Calibri"/>
              </a:rPr>
              <a:t>Temas de agenda y preguntas de investigación:</a:t>
            </a:r>
            <a:endParaRPr b="0" lang="es-AR" sz="2800" spc="-1" strike="noStrike">
              <a:latin typeface="Arial"/>
            </a:endParaRPr>
          </a:p>
          <a:p>
            <a:pPr marL="228600" indent="-22860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b="0" lang="es-AR" sz="2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</a:pPr>
            <a:endParaRPr b="0" lang="es-AR" sz="2800" spc="-1" strike="noStrike">
              <a:latin typeface="Arial"/>
            </a:endParaRPr>
          </a:p>
        </p:txBody>
      </p:sp>
      <p:pic>
        <p:nvPicPr>
          <p:cNvPr id="185" name="Imagen 34" descr=""/>
          <p:cNvPicPr/>
          <p:nvPr/>
        </p:nvPicPr>
        <p:blipFill>
          <a:blip r:embed="rId1"/>
          <a:srcRect l="0" t="0" r="0" b="6008"/>
          <a:stretch/>
        </p:blipFill>
        <p:spPr>
          <a:xfrm>
            <a:off x="0" y="-9360"/>
            <a:ext cx="12190320" cy="1607760"/>
          </a:xfrm>
          <a:prstGeom prst="rect">
            <a:avLst/>
          </a:prstGeom>
          <a:ln w="0">
            <a:noFill/>
          </a:ln>
        </p:spPr>
      </p:pic>
      <p:pic>
        <p:nvPicPr>
          <p:cNvPr id="186" name="Imagen 35" descr=""/>
          <p:cNvPicPr/>
          <p:nvPr/>
        </p:nvPicPr>
        <p:blipFill>
          <a:blip r:embed="rId2"/>
          <a:stretch/>
        </p:blipFill>
        <p:spPr>
          <a:xfrm>
            <a:off x="88920" y="6196320"/>
            <a:ext cx="12101400" cy="659880"/>
          </a:xfrm>
          <a:prstGeom prst="rect">
            <a:avLst/>
          </a:prstGeom>
          <a:ln w="0">
            <a:noFill/>
          </a:ln>
        </p:spPr>
      </p:pic>
      <p:pic>
        <p:nvPicPr>
          <p:cNvPr id="187" name="Imagen 36" descr=""/>
          <p:cNvPicPr/>
          <p:nvPr/>
        </p:nvPicPr>
        <p:blipFill>
          <a:blip r:embed="rId3"/>
          <a:srcRect l="0" t="87510" r="0" b="4564"/>
          <a:stretch/>
        </p:blipFill>
        <p:spPr>
          <a:xfrm>
            <a:off x="7190280" y="6174720"/>
            <a:ext cx="5000040" cy="703080"/>
          </a:xfrm>
          <a:prstGeom prst="rect">
            <a:avLst/>
          </a:prstGeom>
          <a:ln w="0">
            <a:noFill/>
          </a:ln>
        </p:spPr>
      </p:pic>
      <p:sp>
        <p:nvSpPr>
          <p:cNvPr id="188" name=""/>
          <p:cNvSpPr txBox="1"/>
          <p:nvPr/>
        </p:nvSpPr>
        <p:spPr>
          <a:xfrm>
            <a:off x="720000" y="2565720"/>
            <a:ext cx="4680000" cy="3161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s-AR" sz="1800" spc="-1" strike="noStrike">
                <a:latin typeface="Arial"/>
              </a:rPr>
              <a:t>1 Escenarios energéticos globales</a:t>
            </a:r>
            <a:endParaRPr b="0" lang="es-AR" sz="1800" spc="-1" strike="noStrike">
              <a:latin typeface="Arial"/>
            </a:endParaRPr>
          </a:p>
          <a:p>
            <a:endParaRPr b="0" lang="es-AR" sz="1800" spc="-1" strike="noStrike">
              <a:latin typeface="Arial"/>
            </a:endParaRPr>
          </a:p>
          <a:p>
            <a:r>
              <a:rPr b="0" lang="es-AR" sz="1800" spc="-1" strike="noStrike">
                <a:latin typeface="Arial"/>
              </a:rPr>
              <a:t>2 Cambio en las pautas de consumo y movilidad post covid</a:t>
            </a:r>
            <a:endParaRPr b="0" lang="es-AR" sz="1800" spc="-1" strike="noStrike">
              <a:latin typeface="Arial"/>
            </a:endParaRPr>
          </a:p>
          <a:p>
            <a:endParaRPr b="0" lang="es-AR" sz="1800" spc="-1" strike="noStrike">
              <a:latin typeface="Arial"/>
            </a:endParaRPr>
          </a:p>
          <a:p>
            <a:r>
              <a:rPr b="0" lang="es-AR" sz="1800" spc="-1" strike="noStrike">
                <a:latin typeface="Arial"/>
              </a:rPr>
              <a:t>3 Wine turism as a resilient trend in post covid era</a:t>
            </a:r>
            <a:endParaRPr b="0" lang="es-AR" sz="1800" spc="-1" strike="noStrike">
              <a:latin typeface="Arial"/>
            </a:endParaRPr>
          </a:p>
          <a:p>
            <a:endParaRPr b="0" lang="es-AR" sz="1800" spc="-1" strike="noStrike">
              <a:latin typeface="Arial"/>
            </a:endParaRPr>
          </a:p>
          <a:p>
            <a:r>
              <a:rPr b="0" lang="es-AR" sz="1800" spc="-1" strike="noStrike">
                <a:latin typeface="Arial"/>
              </a:rPr>
              <a:t>4 Los fertilizantes en la post-pandemia</a:t>
            </a:r>
            <a:endParaRPr b="0" lang="es-AR" sz="1800" spc="-1" strike="noStrike">
              <a:latin typeface="Arial"/>
            </a:endParaRPr>
          </a:p>
          <a:p>
            <a:endParaRPr b="0" lang="es-AR" sz="1800" spc="-1" strike="noStrike">
              <a:latin typeface="Arial"/>
            </a:endParaRPr>
          </a:p>
          <a:p>
            <a:r>
              <a:rPr b="0" lang="es-AR" sz="1800" spc="-1" strike="noStrike">
                <a:latin typeface="Arial"/>
              </a:rPr>
              <a:t>5 IC Relacion con la perspectiva Japonesa</a:t>
            </a:r>
            <a:endParaRPr b="0" lang="es-AR" sz="1800" spc="-1" strike="noStrike">
              <a:latin typeface="Arial"/>
            </a:endParaRPr>
          </a:p>
          <a:p>
            <a:endParaRPr b="0" lang="es-AR" sz="1800" spc="-1" strike="noStrike">
              <a:latin typeface="Arial"/>
            </a:endParaRPr>
          </a:p>
        </p:txBody>
      </p:sp>
      <p:sp>
        <p:nvSpPr>
          <p:cNvPr id="189" name=""/>
          <p:cNvSpPr txBox="1"/>
          <p:nvPr/>
        </p:nvSpPr>
        <p:spPr>
          <a:xfrm>
            <a:off x="6120000" y="2556000"/>
            <a:ext cx="5220000" cy="3673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s-AR" sz="1800" spc="-1" strike="noStrike">
                <a:latin typeface="Arial"/>
              </a:rPr>
              <a:t>6 Estrategias Escolares</a:t>
            </a:r>
            <a:endParaRPr b="0" lang="es-A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AR" sz="1800" spc="-1" strike="noStrike">
                <a:latin typeface="Arial"/>
              </a:rPr>
              <a:t>7 Modelo Triple Helice su vigencia post COVID</a:t>
            </a:r>
            <a:endParaRPr b="0" lang="es-A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AR" sz="1800" spc="-1" strike="noStrike">
                <a:latin typeface="Arial"/>
              </a:rPr>
              <a:t>8 ¿Se ha postergado la agenda de los ODS 2030 por el COVID en LAC?</a:t>
            </a:r>
            <a:endParaRPr b="0" lang="es-A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AR" sz="1800" spc="-1" strike="noStrike">
                <a:latin typeface="Arial"/>
              </a:rPr>
              <a:t>9 Nueva Generación de Infraestructuras. Lecciones y Desafíos sobre Riesgos Emergentes</a:t>
            </a:r>
            <a:endParaRPr b="0" lang="es-A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AR" sz="1800" spc="-1" strike="noStrike">
                <a:latin typeface="Arial"/>
              </a:rPr>
              <a:t>10 Influencia de la volatilidad de los precios del petroleo en la producción Sudamericana de plásticos.</a:t>
            </a:r>
            <a:endParaRPr b="0" lang="es-A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AR" sz="1800" spc="-1" strike="noStrike">
              <a:latin typeface="Arial"/>
            </a:endParaRPr>
          </a:p>
        </p:txBody>
      </p:sp>
      <p:sp>
        <p:nvSpPr>
          <p:cNvPr id="190" name=""/>
          <p:cNvSpPr txBox="1"/>
          <p:nvPr/>
        </p:nvSpPr>
        <p:spPr>
          <a:xfrm>
            <a:off x="8640000" y="2837520"/>
            <a:ext cx="18072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es-AR" sz="1800" spc="-1" strike="noStrike">
              <a:latin typeface="Arial"/>
            </a:endParaRPr>
          </a:p>
          <a:p>
            <a:endParaRPr b="0" lang="es-A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/>
          </p:nvPr>
        </p:nvSpPr>
        <p:spPr>
          <a:xfrm>
            <a:off x="838080" y="1825560"/>
            <a:ext cx="10513800" cy="4349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28600" indent="-22860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s-MX" sz="2800" spc="-1" strike="noStrike">
                <a:solidFill>
                  <a:srgbClr val="000000"/>
                </a:solidFill>
                <a:latin typeface="Calibri"/>
              </a:rPr>
              <a:t>Conclusiones:</a:t>
            </a:r>
            <a:endParaRPr b="0" lang="es-AR" sz="28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MX" sz="2800" spc="-1" strike="noStrike">
                <a:solidFill>
                  <a:srgbClr val="000000"/>
                </a:solidFill>
                <a:latin typeface="Calibri"/>
              </a:rPr>
              <a:t>La Guerra y Los combustibles (Europa Nord-Stream)</a:t>
            </a:r>
            <a:endParaRPr b="0" lang="es-AR" sz="28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MX" sz="2800" spc="-1" strike="noStrike">
                <a:solidFill>
                  <a:srgbClr val="000000"/>
                </a:solidFill>
                <a:latin typeface="Calibri"/>
              </a:rPr>
              <a:t>Impulso a la movilidad eléctrica</a:t>
            </a:r>
            <a:endParaRPr b="0" lang="es-AR" sz="28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MX" sz="2800" spc="-1" strike="noStrike">
                <a:solidFill>
                  <a:srgbClr val="000000"/>
                </a:solidFill>
                <a:latin typeface="Calibri"/>
              </a:rPr>
              <a:t>¿Hay cambio en la matriz energética?</a:t>
            </a:r>
            <a:endParaRPr b="0" lang="es-AR" sz="28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MX" sz="2800" spc="-1" strike="noStrike">
                <a:solidFill>
                  <a:srgbClr val="000000"/>
                </a:solidFill>
                <a:latin typeface="Calibri"/>
              </a:rPr>
              <a:t>No podremos cumplir con los ODS en el 2030</a:t>
            </a:r>
            <a:endParaRPr b="0" lang="es-AR" sz="28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MX" sz="2800" spc="-1" strike="noStrike">
                <a:solidFill>
                  <a:srgbClr val="000000"/>
                </a:solidFill>
                <a:latin typeface="Calibri"/>
              </a:rPr>
              <a:t>Este año por dos días seguidos hemos tenido record de temperatura del planeta</a:t>
            </a:r>
            <a:endParaRPr b="0" lang="es-AR" sz="28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MX" sz="2800" spc="-1" strike="noStrike">
                <a:solidFill>
                  <a:srgbClr val="000000"/>
                </a:solidFill>
                <a:latin typeface="Calibri"/>
              </a:rPr>
              <a:t>Alavado Seas (Laudato Si)</a:t>
            </a:r>
            <a:endParaRPr b="0" lang="es-AR" sz="28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b="0" lang="es-AR" sz="2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</a:pPr>
            <a:endParaRPr b="0" lang="es-AR" sz="2800" spc="-1" strike="noStrike">
              <a:latin typeface="Arial"/>
            </a:endParaRPr>
          </a:p>
        </p:txBody>
      </p:sp>
      <p:pic>
        <p:nvPicPr>
          <p:cNvPr id="192" name="Imagen 37" descr=""/>
          <p:cNvPicPr/>
          <p:nvPr/>
        </p:nvPicPr>
        <p:blipFill>
          <a:blip r:embed="rId1"/>
          <a:srcRect l="0" t="0" r="0" b="6008"/>
          <a:stretch/>
        </p:blipFill>
        <p:spPr>
          <a:xfrm>
            <a:off x="0" y="-9360"/>
            <a:ext cx="12190320" cy="1607760"/>
          </a:xfrm>
          <a:prstGeom prst="rect">
            <a:avLst/>
          </a:prstGeom>
          <a:ln w="0">
            <a:noFill/>
          </a:ln>
        </p:spPr>
      </p:pic>
      <p:pic>
        <p:nvPicPr>
          <p:cNvPr id="193" name="Imagen 38" descr=""/>
          <p:cNvPicPr/>
          <p:nvPr/>
        </p:nvPicPr>
        <p:blipFill>
          <a:blip r:embed="rId2"/>
          <a:stretch/>
        </p:blipFill>
        <p:spPr>
          <a:xfrm>
            <a:off x="88920" y="6196320"/>
            <a:ext cx="12101400" cy="659880"/>
          </a:xfrm>
          <a:prstGeom prst="rect">
            <a:avLst/>
          </a:prstGeom>
          <a:ln w="0">
            <a:noFill/>
          </a:ln>
        </p:spPr>
      </p:pic>
      <p:pic>
        <p:nvPicPr>
          <p:cNvPr id="194" name="Imagen 39" descr=""/>
          <p:cNvPicPr/>
          <p:nvPr/>
        </p:nvPicPr>
        <p:blipFill>
          <a:blip r:embed="rId3"/>
          <a:srcRect l="0" t="87510" r="0" b="4564"/>
          <a:stretch/>
        </p:blipFill>
        <p:spPr>
          <a:xfrm>
            <a:off x="7190280" y="6174720"/>
            <a:ext cx="5000040" cy="703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" dur="indefinite" restart="never" nodeType="tmRoot">
          <p:childTnLst>
            <p:seq>
              <p:cTn id="19" dur="indefinite" nodeType="mainSeq"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n 7" descr=""/>
          <p:cNvPicPr/>
          <p:nvPr/>
        </p:nvPicPr>
        <p:blipFill>
          <a:blip r:embed="rId1"/>
          <a:srcRect l="0" t="0" r="0" b="65178"/>
          <a:stretch/>
        </p:blipFill>
        <p:spPr>
          <a:xfrm>
            <a:off x="0" y="1433520"/>
            <a:ext cx="12190320" cy="5389200"/>
          </a:xfrm>
          <a:prstGeom prst="rect">
            <a:avLst/>
          </a:prstGeom>
          <a:ln w="0">
            <a:noFill/>
          </a:ln>
        </p:spPr>
      </p:pic>
      <p:sp>
        <p:nvSpPr>
          <p:cNvPr id="196" name="PlaceHolder 1"/>
          <p:cNvSpPr>
            <a:spLocks noGrp="1"/>
          </p:cNvSpPr>
          <p:nvPr>
            <p:ph type="subTitle"/>
          </p:nvPr>
        </p:nvSpPr>
        <p:spPr>
          <a:xfrm>
            <a:off x="1568520" y="2792520"/>
            <a:ext cx="9142200" cy="2324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i="1" lang="es-MX" sz="8000" spc="-1" strike="noStrike">
                <a:solidFill>
                  <a:srgbClr val="000000"/>
                </a:solidFill>
                <a:latin typeface="Calibri Light"/>
              </a:rPr>
              <a:t>¡GRACIAS!</a:t>
            </a:r>
            <a:endParaRPr b="0" lang="es-AR" sz="80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i="1" lang="es-MX" sz="3200" spc="-1" strike="noStrike">
                <a:solidFill>
                  <a:srgbClr val="000000"/>
                </a:solidFill>
                <a:latin typeface="Calibri Light"/>
              </a:rPr>
              <a:t>Prof. Dr. Ing. Ricardo R. Palma</a:t>
            </a:r>
            <a:endParaRPr b="0" lang="es-AR" sz="32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i="1" lang="es-MX" sz="3200" spc="-1" strike="noStrike">
                <a:solidFill>
                  <a:srgbClr val="000000"/>
                </a:solidFill>
                <a:latin typeface="Calibri Light"/>
              </a:rPr>
              <a:t>&lt;rpalma@uncu.edu.ar&gt;</a:t>
            </a:r>
            <a:endParaRPr b="0" lang="es-AR" sz="3200" spc="-1" strike="noStrike">
              <a:latin typeface="Arial"/>
            </a:endParaRPr>
          </a:p>
        </p:txBody>
      </p:sp>
      <p:pic>
        <p:nvPicPr>
          <p:cNvPr id="197" name="Imagen 8" descr=""/>
          <p:cNvPicPr/>
          <p:nvPr/>
        </p:nvPicPr>
        <p:blipFill>
          <a:blip r:embed="rId2"/>
          <a:srcRect l="0" t="0" r="0" b="16345"/>
          <a:stretch/>
        </p:blipFill>
        <p:spPr>
          <a:xfrm>
            <a:off x="0" y="1080"/>
            <a:ext cx="12190320" cy="1430640"/>
          </a:xfrm>
          <a:prstGeom prst="rect">
            <a:avLst/>
          </a:prstGeom>
          <a:ln w="0">
            <a:noFill/>
          </a:ln>
        </p:spPr>
      </p:pic>
      <p:pic>
        <p:nvPicPr>
          <p:cNvPr id="198" name="Imagen 11" descr=""/>
          <p:cNvPicPr/>
          <p:nvPr/>
        </p:nvPicPr>
        <p:blipFill>
          <a:blip r:embed="rId3"/>
          <a:stretch/>
        </p:blipFill>
        <p:spPr>
          <a:xfrm>
            <a:off x="0" y="6196320"/>
            <a:ext cx="12190320" cy="659880"/>
          </a:xfrm>
          <a:prstGeom prst="rect">
            <a:avLst/>
          </a:prstGeom>
          <a:ln w="0">
            <a:noFill/>
          </a:ln>
        </p:spPr>
      </p:pic>
      <p:pic>
        <p:nvPicPr>
          <p:cNvPr id="199" name="Imagen 10" descr=""/>
          <p:cNvPicPr/>
          <p:nvPr/>
        </p:nvPicPr>
        <p:blipFill>
          <a:blip r:embed="rId4"/>
          <a:srcRect l="0" t="87510" r="0" b="4564"/>
          <a:stretch/>
        </p:blipFill>
        <p:spPr>
          <a:xfrm>
            <a:off x="7190280" y="6174720"/>
            <a:ext cx="5000040" cy="703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/>
          </p:nvPr>
        </p:nvSpPr>
        <p:spPr>
          <a:xfrm>
            <a:off x="838080" y="1825560"/>
            <a:ext cx="10513800" cy="4349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28600" indent="-22860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s-MX" sz="2800" spc="-1" strike="noStrike">
                <a:solidFill>
                  <a:srgbClr val="000000"/>
                </a:solidFill>
                <a:latin typeface="Calibri"/>
              </a:rPr>
              <a:t>Motivación:</a:t>
            </a:r>
            <a:endParaRPr b="0" lang="es-AR" sz="28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MX" sz="2800" spc="-1" strike="noStrike">
                <a:solidFill>
                  <a:srgbClr val="000000"/>
                </a:solidFill>
                <a:latin typeface="Calibri"/>
              </a:rPr>
              <a:t>El impacto que el COVID tuvo sobre las cadenas de suministros no ha podido aún ser “medido” en todas sus implicancias</a:t>
            </a:r>
            <a:endParaRPr b="0" lang="es-AR" sz="28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MX" sz="2800" spc="-1" strike="noStrike">
                <a:solidFill>
                  <a:srgbClr val="000000"/>
                </a:solidFill>
                <a:latin typeface="Calibri"/>
              </a:rPr>
              <a:t>Muy pocas organizaciones han podido registrar sus prácticas (buenas y malas) </a:t>
            </a:r>
            <a:endParaRPr b="0" lang="es-AR" sz="28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MX" sz="2800" spc="-1" strike="noStrike">
                <a:solidFill>
                  <a:srgbClr val="000000"/>
                </a:solidFill>
                <a:latin typeface="Calibri"/>
              </a:rPr>
              <a:t>En pocas semanas se cambiaron cosas que habría llevado años cambiar</a:t>
            </a:r>
            <a:endParaRPr b="0" lang="es-AR" sz="28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MX" sz="2800" spc="-1" strike="noStrike">
                <a:solidFill>
                  <a:srgbClr val="000000"/>
                </a:solidFill>
                <a:latin typeface="Calibri"/>
              </a:rPr>
              <a:t>¿Se está volviendo atrás sobre los pasos avanzados?</a:t>
            </a:r>
            <a:endParaRPr b="0" lang="es-AR" sz="2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</a:pPr>
            <a:endParaRPr b="0" lang="es-AR" sz="2800" spc="-1" strike="noStrike">
              <a:latin typeface="Arial"/>
            </a:endParaRPr>
          </a:p>
        </p:txBody>
      </p:sp>
      <p:pic>
        <p:nvPicPr>
          <p:cNvPr id="130" name="Imagen 8" descr=""/>
          <p:cNvPicPr/>
          <p:nvPr/>
        </p:nvPicPr>
        <p:blipFill>
          <a:blip r:embed="rId1"/>
          <a:srcRect l="0" t="0" r="0" b="6008"/>
          <a:stretch/>
        </p:blipFill>
        <p:spPr>
          <a:xfrm>
            <a:off x="0" y="-9360"/>
            <a:ext cx="12190320" cy="1607760"/>
          </a:xfrm>
          <a:prstGeom prst="rect">
            <a:avLst/>
          </a:prstGeom>
          <a:ln w="0">
            <a:noFill/>
          </a:ln>
        </p:spPr>
      </p:pic>
      <p:pic>
        <p:nvPicPr>
          <p:cNvPr id="131" name="Imagen 9" descr=""/>
          <p:cNvPicPr/>
          <p:nvPr/>
        </p:nvPicPr>
        <p:blipFill>
          <a:blip r:embed="rId2"/>
          <a:stretch/>
        </p:blipFill>
        <p:spPr>
          <a:xfrm>
            <a:off x="88920" y="6196320"/>
            <a:ext cx="12101400" cy="659880"/>
          </a:xfrm>
          <a:prstGeom prst="rect">
            <a:avLst/>
          </a:prstGeom>
          <a:ln w="0">
            <a:noFill/>
          </a:ln>
        </p:spPr>
      </p:pic>
      <p:pic>
        <p:nvPicPr>
          <p:cNvPr id="132" name="Imagen 10" descr=""/>
          <p:cNvPicPr/>
          <p:nvPr/>
        </p:nvPicPr>
        <p:blipFill>
          <a:blip r:embed="rId3"/>
          <a:srcRect l="0" t="87510" r="0" b="4564"/>
          <a:stretch/>
        </p:blipFill>
        <p:spPr>
          <a:xfrm>
            <a:off x="7190280" y="6174720"/>
            <a:ext cx="5000040" cy="703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n 4" descr=""/>
          <p:cNvPicPr/>
          <p:nvPr/>
        </p:nvPicPr>
        <p:blipFill>
          <a:blip r:embed="rId1"/>
          <a:srcRect l="0" t="0" r="0" b="6008"/>
          <a:stretch/>
        </p:blipFill>
        <p:spPr>
          <a:xfrm>
            <a:off x="0" y="-9360"/>
            <a:ext cx="12190320" cy="1607760"/>
          </a:xfrm>
          <a:prstGeom prst="rect">
            <a:avLst/>
          </a:prstGeom>
          <a:ln w="0">
            <a:noFill/>
          </a:ln>
        </p:spPr>
      </p:pic>
      <p:pic>
        <p:nvPicPr>
          <p:cNvPr id="134" name="Imagen 5" descr=""/>
          <p:cNvPicPr/>
          <p:nvPr/>
        </p:nvPicPr>
        <p:blipFill>
          <a:blip r:embed="rId2"/>
          <a:stretch/>
        </p:blipFill>
        <p:spPr>
          <a:xfrm>
            <a:off x="88920" y="6196320"/>
            <a:ext cx="12101400" cy="659880"/>
          </a:xfrm>
          <a:prstGeom prst="rect">
            <a:avLst/>
          </a:prstGeom>
          <a:ln w="0">
            <a:noFill/>
          </a:ln>
        </p:spPr>
      </p:pic>
      <p:pic>
        <p:nvPicPr>
          <p:cNvPr id="135" name="Imagen 6" descr=""/>
          <p:cNvPicPr/>
          <p:nvPr/>
        </p:nvPicPr>
        <p:blipFill>
          <a:blip r:embed="rId3"/>
          <a:srcRect l="0" t="87510" r="0" b="4564"/>
          <a:stretch/>
        </p:blipFill>
        <p:spPr>
          <a:xfrm>
            <a:off x="7190280" y="6174720"/>
            <a:ext cx="5000040" cy="703080"/>
          </a:xfrm>
          <a:prstGeom prst="rect">
            <a:avLst/>
          </a:prstGeom>
          <a:ln w="0">
            <a:noFill/>
          </a:ln>
        </p:spPr>
      </p:pic>
      <p:sp>
        <p:nvSpPr>
          <p:cNvPr id="136" name=""/>
          <p:cNvSpPr txBox="1"/>
          <p:nvPr/>
        </p:nvSpPr>
        <p:spPr>
          <a:xfrm>
            <a:off x="885600" y="1693080"/>
            <a:ext cx="97999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AR" sz="4400" spc="-1" strike="noStrike">
                <a:latin typeface="Arial"/>
              </a:rPr>
              <a:t>Nuevos requerimientos</a:t>
            </a:r>
            <a:endParaRPr b="0" lang="es-AR" sz="4400" spc="-1" strike="noStrike">
              <a:latin typeface="Arial"/>
            </a:endParaRPr>
          </a:p>
        </p:txBody>
      </p:sp>
      <p:pic>
        <p:nvPicPr>
          <p:cNvPr id="137" name="" descr=""/>
          <p:cNvPicPr/>
          <p:nvPr/>
        </p:nvPicPr>
        <p:blipFill>
          <a:blip r:embed="rId4"/>
          <a:stretch/>
        </p:blipFill>
        <p:spPr>
          <a:xfrm>
            <a:off x="483120" y="2318400"/>
            <a:ext cx="5851800" cy="3877920"/>
          </a:xfrm>
          <a:prstGeom prst="rect">
            <a:avLst/>
          </a:prstGeom>
          <a:ln w="0">
            <a:noFill/>
          </a:ln>
        </p:spPr>
      </p:pic>
      <p:sp>
        <p:nvSpPr>
          <p:cNvPr id="138" name=""/>
          <p:cNvSpPr txBox="1"/>
          <p:nvPr/>
        </p:nvSpPr>
        <p:spPr>
          <a:xfrm>
            <a:off x="6814440" y="2513520"/>
            <a:ext cx="5161680" cy="3567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s-AR" sz="1629" spc="-1" strike="noStrike">
                <a:latin typeface="Arial"/>
              </a:rPr>
              <a:t>La estrategia de Alemania frente a los antibióticos</a:t>
            </a:r>
            <a:endParaRPr b="0" lang="es-AR" sz="1629" spc="-1" strike="noStrike">
              <a:latin typeface="Arial"/>
            </a:endParaRPr>
          </a:p>
          <a:p>
            <a:endParaRPr b="0" lang="es-AR" sz="1629" spc="-1" strike="noStrike">
              <a:latin typeface="Arial"/>
            </a:endParaRPr>
          </a:p>
          <a:p>
            <a:r>
              <a:rPr b="0" lang="es-AR" sz="1629" spc="-1" strike="noStrike">
                <a:latin typeface="Arial"/>
              </a:rPr>
              <a:t>Comparación de Santos con Valparaíso</a:t>
            </a:r>
            <a:endParaRPr b="0" lang="es-AR" sz="1629" spc="-1" strike="noStrike">
              <a:latin typeface="Arial"/>
            </a:endParaRPr>
          </a:p>
          <a:p>
            <a:endParaRPr b="0" lang="es-AR" sz="1629" spc="-1" strike="noStrike">
              <a:latin typeface="Arial"/>
            </a:endParaRPr>
          </a:p>
          <a:p>
            <a:r>
              <a:rPr b="0" lang="es-AR" sz="1629" spc="-1" strike="noStrike">
                <a:latin typeface="Arial"/>
              </a:rPr>
              <a:t>La estrategia de sistema aduanero regional</a:t>
            </a:r>
            <a:endParaRPr b="0" lang="es-AR" sz="1629" spc="-1" strike="noStrike">
              <a:latin typeface="Arial"/>
            </a:endParaRPr>
          </a:p>
          <a:p>
            <a:endParaRPr b="0" lang="es-AR" sz="1629" spc="-1" strike="noStrike">
              <a:latin typeface="Arial"/>
            </a:endParaRPr>
          </a:p>
          <a:p>
            <a:r>
              <a:rPr b="0" lang="es-AR" sz="1629" spc="-1" strike="noStrike">
                <a:latin typeface="Arial"/>
              </a:rPr>
              <a:t>La estrategia del Hinterland</a:t>
            </a:r>
            <a:endParaRPr b="0" lang="es-AR" sz="1629" spc="-1" strike="noStrike">
              <a:latin typeface="Arial"/>
            </a:endParaRPr>
          </a:p>
          <a:p>
            <a:endParaRPr b="0" lang="es-AR" sz="1629" spc="-1" strike="noStrike">
              <a:latin typeface="Arial"/>
            </a:endParaRPr>
          </a:p>
          <a:p>
            <a:r>
              <a:rPr b="0" lang="es-AR" sz="1629" spc="-1" strike="noStrike">
                <a:latin typeface="Arial"/>
              </a:rPr>
              <a:t>La posición de EEUU.</a:t>
            </a:r>
            <a:endParaRPr b="0" lang="es-AR" sz="1629" spc="-1" strike="noStrike">
              <a:latin typeface="Arial"/>
            </a:endParaRPr>
          </a:p>
          <a:p>
            <a:endParaRPr b="0" lang="es-AR" sz="1629" spc="-1" strike="noStrike">
              <a:latin typeface="Arial"/>
            </a:endParaRPr>
          </a:p>
          <a:p>
            <a:r>
              <a:rPr b="0" lang="es-AR" sz="1629" spc="-1" strike="noStrike">
                <a:latin typeface="Arial"/>
              </a:rPr>
              <a:t>Percepción sobre China</a:t>
            </a:r>
            <a:endParaRPr b="0" lang="es-AR" sz="1629" spc="-1" strike="noStrike">
              <a:latin typeface="Arial"/>
            </a:endParaRPr>
          </a:p>
          <a:p>
            <a:endParaRPr b="0" lang="es-AR" sz="1629" spc="-1" strike="noStrike">
              <a:latin typeface="Arial"/>
            </a:endParaRPr>
          </a:p>
          <a:p>
            <a:r>
              <a:rPr b="0" lang="es-AR" sz="1629" spc="-1" strike="noStrike">
                <a:latin typeface="Arial"/>
              </a:rPr>
              <a:t>La iniciativa de los tres océanos</a:t>
            </a:r>
            <a:endParaRPr b="0" lang="es-AR" sz="1629" spc="-1" strike="noStrike">
              <a:latin typeface="Arial"/>
            </a:endParaRPr>
          </a:p>
          <a:p>
            <a:endParaRPr b="0" lang="es-AR" sz="1629" spc="-1" strike="noStrike">
              <a:latin typeface="Arial"/>
            </a:endParaRPr>
          </a:p>
          <a:p>
            <a:r>
              <a:rPr b="0" lang="es-AR" sz="1629" spc="-1" strike="noStrike">
                <a:latin typeface="Arial"/>
              </a:rPr>
              <a:t>¿Que sucederá con el MERCOSUR? </a:t>
            </a:r>
            <a:endParaRPr b="0" lang="es-AR" sz="1629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n 12" descr=""/>
          <p:cNvPicPr/>
          <p:nvPr/>
        </p:nvPicPr>
        <p:blipFill>
          <a:blip r:embed="rId1"/>
          <a:srcRect l="0" t="0" r="0" b="6008"/>
          <a:stretch/>
        </p:blipFill>
        <p:spPr>
          <a:xfrm>
            <a:off x="0" y="-9360"/>
            <a:ext cx="12190320" cy="1607760"/>
          </a:xfrm>
          <a:prstGeom prst="rect">
            <a:avLst/>
          </a:prstGeom>
          <a:ln w="0">
            <a:noFill/>
          </a:ln>
        </p:spPr>
      </p:pic>
      <p:pic>
        <p:nvPicPr>
          <p:cNvPr id="140" name="Imagen 14" descr=""/>
          <p:cNvPicPr/>
          <p:nvPr/>
        </p:nvPicPr>
        <p:blipFill>
          <a:blip r:embed="rId2"/>
          <a:stretch/>
        </p:blipFill>
        <p:spPr>
          <a:xfrm>
            <a:off x="88920" y="6196320"/>
            <a:ext cx="12101400" cy="659880"/>
          </a:xfrm>
          <a:prstGeom prst="rect">
            <a:avLst/>
          </a:prstGeom>
          <a:ln w="0">
            <a:noFill/>
          </a:ln>
        </p:spPr>
      </p:pic>
      <p:pic>
        <p:nvPicPr>
          <p:cNvPr id="141" name="Imagen 15" descr=""/>
          <p:cNvPicPr/>
          <p:nvPr/>
        </p:nvPicPr>
        <p:blipFill>
          <a:blip r:embed="rId3"/>
          <a:srcRect l="0" t="87510" r="0" b="4564"/>
          <a:stretch/>
        </p:blipFill>
        <p:spPr>
          <a:xfrm>
            <a:off x="7190280" y="6174720"/>
            <a:ext cx="5000040" cy="703080"/>
          </a:xfrm>
          <a:prstGeom prst="rect">
            <a:avLst/>
          </a:prstGeom>
          <a:ln w="0">
            <a:noFill/>
          </a:ln>
        </p:spPr>
      </p:pic>
      <p:sp>
        <p:nvSpPr>
          <p:cNvPr id="142" name=""/>
          <p:cNvSpPr txBox="1"/>
          <p:nvPr/>
        </p:nvSpPr>
        <p:spPr>
          <a:xfrm>
            <a:off x="750240" y="1581120"/>
            <a:ext cx="883296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AR" sz="4400" spc="-1" strike="noStrike">
                <a:latin typeface="Arial"/>
              </a:rPr>
              <a:t>Alemania y Antibióticos</a:t>
            </a:r>
            <a:endParaRPr b="0" lang="es-AR" sz="4400" spc="-1" strike="noStrike">
              <a:latin typeface="Arial"/>
            </a:endParaRPr>
          </a:p>
        </p:txBody>
      </p:sp>
      <p:sp>
        <p:nvSpPr>
          <p:cNvPr id="143" name=""/>
          <p:cNvSpPr txBox="1"/>
          <p:nvPr/>
        </p:nvSpPr>
        <p:spPr>
          <a:xfrm>
            <a:off x="6840000" y="2160000"/>
            <a:ext cx="5220000" cy="7257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es-AR" sz="1800" spc="-1" strike="noStrike">
              <a:latin typeface="Arial"/>
            </a:endParaRPr>
          </a:p>
          <a:p>
            <a:endParaRPr b="0" lang="es-AR" sz="1800" spc="-1" strike="noStrike">
              <a:latin typeface="Arial"/>
            </a:endParaRPr>
          </a:p>
          <a:p>
            <a:endParaRPr b="0" lang="es-AR" sz="1800" spc="-1" strike="noStrike">
              <a:latin typeface="Arial"/>
            </a:endParaRPr>
          </a:p>
          <a:p>
            <a:endParaRPr b="0" lang="es-AR" sz="1800" spc="-1" strike="noStrike">
              <a:latin typeface="Arial"/>
            </a:endParaRPr>
          </a:p>
          <a:p>
            <a:endParaRPr b="0" lang="es-AR" sz="1800" spc="-1" strike="noStrike">
              <a:latin typeface="Arial"/>
            </a:endParaRPr>
          </a:p>
          <a:p>
            <a:endParaRPr b="0" lang="es-AR" sz="1800" spc="-1" strike="noStrike">
              <a:latin typeface="Arial"/>
            </a:endParaRPr>
          </a:p>
          <a:p>
            <a:endParaRPr b="0" lang="es-AR" sz="1800" spc="-1" strike="noStrike">
              <a:latin typeface="Arial"/>
            </a:endParaRPr>
          </a:p>
          <a:p>
            <a:endParaRPr b="0" lang="es-AR" sz="1800" spc="-1" strike="noStrike">
              <a:latin typeface="Arial"/>
            </a:endParaRPr>
          </a:p>
          <a:p>
            <a:r>
              <a:rPr b="0" lang="es-AR" sz="1800" spc="-1" strike="noStrike">
                <a:latin typeface="Arial"/>
              </a:rPr>
              <a:t>Alemania ha establecido la necesidad de producir sus propios antibióticos ante la peligrosa perspectiva que China plantea en su respuesta a los pedidos. Es mejor tener cadenas cortas que al menos abastezcan en temas estratégicos a los requerimientos del mercado local.</a:t>
            </a:r>
            <a:endParaRPr b="0" lang="es-AR" sz="1800" spc="-1" strike="noStrike">
              <a:latin typeface="Arial"/>
            </a:endParaRPr>
          </a:p>
          <a:p>
            <a:endParaRPr b="0" lang="es-AR" sz="1800" spc="-1" strike="noStrike">
              <a:latin typeface="Arial"/>
            </a:endParaRPr>
          </a:p>
          <a:p>
            <a:endParaRPr b="0" lang="es-AR" sz="1800" spc="-1" strike="noStrike">
              <a:latin typeface="Arial"/>
            </a:endParaRPr>
          </a:p>
          <a:p>
            <a:endParaRPr b="0" lang="es-AR" sz="1800" spc="-1" strike="noStrike">
              <a:latin typeface="Arial"/>
            </a:endParaRPr>
          </a:p>
        </p:txBody>
      </p:sp>
      <p:pic>
        <p:nvPicPr>
          <p:cNvPr id="144" name="" descr=""/>
          <p:cNvPicPr/>
          <p:nvPr/>
        </p:nvPicPr>
        <p:blipFill>
          <a:blip r:embed="rId4"/>
          <a:stretch/>
        </p:blipFill>
        <p:spPr>
          <a:xfrm>
            <a:off x="540000" y="2521080"/>
            <a:ext cx="9324000" cy="1616760"/>
          </a:xfrm>
          <a:prstGeom prst="rect">
            <a:avLst/>
          </a:prstGeom>
          <a:ln w="0">
            <a:noFill/>
          </a:ln>
        </p:spPr>
      </p:pic>
      <p:pic>
        <p:nvPicPr>
          <p:cNvPr id="145" name="" descr=""/>
          <p:cNvPicPr/>
          <p:nvPr/>
        </p:nvPicPr>
        <p:blipFill>
          <a:blip r:embed="rId5"/>
          <a:stretch/>
        </p:blipFill>
        <p:spPr>
          <a:xfrm>
            <a:off x="820440" y="4140000"/>
            <a:ext cx="4697280" cy="2382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n 16" descr=""/>
          <p:cNvPicPr/>
          <p:nvPr/>
        </p:nvPicPr>
        <p:blipFill>
          <a:blip r:embed="rId1"/>
          <a:srcRect l="0" t="0" r="0" b="6008"/>
          <a:stretch/>
        </p:blipFill>
        <p:spPr>
          <a:xfrm>
            <a:off x="0" y="-9360"/>
            <a:ext cx="12190320" cy="1607760"/>
          </a:xfrm>
          <a:prstGeom prst="rect">
            <a:avLst/>
          </a:prstGeom>
          <a:ln w="0">
            <a:noFill/>
          </a:ln>
        </p:spPr>
      </p:pic>
      <p:pic>
        <p:nvPicPr>
          <p:cNvPr id="147" name="Imagen 17" descr=""/>
          <p:cNvPicPr/>
          <p:nvPr/>
        </p:nvPicPr>
        <p:blipFill>
          <a:blip r:embed="rId2"/>
          <a:stretch/>
        </p:blipFill>
        <p:spPr>
          <a:xfrm>
            <a:off x="88920" y="6196320"/>
            <a:ext cx="12101400" cy="659880"/>
          </a:xfrm>
          <a:prstGeom prst="rect">
            <a:avLst/>
          </a:prstGeom>
          <a:ln w="0">
            <a:noFill/>
          </a:ln>
        </p:spPr>
      </p:pic>
      <p:pic>
        <p:nvPicPr>
          <p:cNvPr id="148" name="Imagen 18" descr=""/>
          <p:cNvPicPr/>
          <p:nvPr/>
        </p:nvPicPr>
        <p:blipFill>
          <a:blip r:embed="rId3"/>
          <a:srcRect l="0" t="87510" r="0" b="4564"/>
          <a:stretch/>
        </p:blipFill>
        <p:spPr>
          <a:xfrm>
            <a:off x="7190280" y="6174720"/>
            <a:ext cx="5000040" cy="703080"/>
          </a:xfrm>
          <a:prstGeom prst="rect">
            <a:avLst/>
          </a:prstGeom>
          <a:ln w="0">
            <a:noFill/>
          </a:ln>
        </p:spPr>
      </p:pic>
      <p:sp>
        <p:nvSpPr>
          <p:cNvPr id="149" name=""/>
          <p:cNvSpPr txBox="1"/>
          <p:nvPr/>
        </p:nvSpPr>
        <p:spPr>
          <a:xfrm>
            <a:off x="434160" y="72360"/>
            <a:ext cx="7311600" cy="71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s-AR" sz="4400" spc="-1" strike="noStrike">
                <a:latin typeface="Arial"/>
              </a:rPr>
              <a:t>No sólo Alemania</a:t>
            </a:r>
            <a:endParaRPr b="0" lang="es-AR" sz="4400" spc="-1" strike="noStrike">
              <a:latin typeface="Arial"/>
            </a:endParaRPr>
          </a:p>
        </p:txBody>
      </p:sp>
      <p:pic>
        <p:nvPicPr>
          <p:cNvPr id="150" name="" descr=""/>
          <p:cNvPicPr/>
          <p:nvPr/>
        </p:nvPicPr>
        <p:blipFill>
          <a:blip r:embed="rId4"/>
          <a:stretch/>
        </p:blipFill>
        <p:spPr>
          <a:xfrm>
            <a:off x="275040" y="1296360"/>
            <a:ext cx="7644960" cy="1043640"/>
          </a:xfrm>
          <a:prstGeom prst="rect">
            <a:avLst/>
          </a:prstGeom>
          <a:ln w="0">
            <a:noFill/>
          </a:ln>
        </p:spPr>
      </p:pic>
      <p:pic>
        <p:nvPicPr>
          <p:cNvPr id="151" name="" descr=""/>
          <p:cNvPicPr/>
          <p:nvPr/>
        </p:nvPicPr>
        <p:blipFill>
          <a:blip r:embed="rId5"/>
          <a:stretch/>
        </p:blipFill>
        <p:spPr>
          <a:xfrm>
            <a:off x="144000" y="2224800"/>
            <a:ext cx="5518800" cy="3408120"/>
          </a:xfrm>
          <a:prstGeom prst="rect">
            <a:avLst/>
          </a:prstGeom>
          <a:ln w="0">
            <a:noFill/>
          </a:ln>
        </p:spPr>
      </p:pic>
      <p:sp>
        <p:nvSpPr>
          <p:cNvPr id="152" name=""/>
          <p:cNvSpPr txBox="1"/>
          <p:nvPr/>
        </p:nvSpPr>
        <p:spPr>
          <a:xfrm>
            <a:off x="6063120" y="2464200"/>
            <a:ext cx="5636880" cy="3115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s-AR" sz="1800" spc="-1" strike="noStrike">
                <a:latin typeface="Arial"/>
              </a:rPr>
              <a:t>En general se está registrando un alza en muchas (pero no en todas) las materias primas y los comódities.</a:t>
            </a:r>
            <a:endParaRPr b="0" lang="es-AR" sz="1800" spc="-1" strike="noStrike">
              <a:latin typeface="Arial"/>
            </a:endParaRPr>
          </a:p>
          <a:p>
            <a:endParaRPr b="0" lang="es-AR" sz="1800" spc="-1" strike="noStrike">
              <a:latin typeface="Arial"/>
            </a:endParaRPr>
          </a:p>
          <a:p>
            <a:r>
              <a:rPr b="0" lang="es-AR" sz="1800" spc="-1" strike="noStrike">
                <a:latin typeface="Arial"/>
              </a:rPr>
              <a:t>El problema es que el incremento de los precios de la materias primas es superado con creces por el incremento de los productos manufacturados.</a:t>
            </a:r>
            <a:endParaRPr b="0" lang="es-AR" sz="1800" spc="-1" strike="noStrike">
              <a:latin typeface="Arial"/>
            </a:endParaRPr>
          </a:p>
          <a:p>
            <a:r>
              <a:rPr b="0" lang="es-AR" sz="1800" spc="-1" strike="noStrike">
                <a:latin typeface="Arial"/>
              </a:rPr>
              <a:t>Cobre y Fibra Óptica lideran el ranking.</a:t>
            </a:r>
            <a:endParaRPr b="0" lang="es-AR" sz="1800" spc="-1" strike="noStrike">
              <a:latin typeface="Arial"/>
            </a:endParaRPr>
          </a:p>
          <a:p>
            <a:endParaRPr b="0" lang="es-AR" sz="1800" spc="-1" strike="noStrike">
              <a:latin typeface="Arial"/>
            </a:endParaRPr>
          </a:p>
          <a:p>
            <a:r>
              <a:rPr b="0" lang="es-AR" sz="1800" spc="-1" strike="noStrike">
                <a:latin typeface="Arial"/>
              </a:rPr>
              <a:t>Incremento leve de la inflación mundial</a:t>
            </a:r>
            <a:endParaRPr b="0" lang="es-A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n 19" descr=""/>
          <p:cNvPicPr/>
          <p:nvPr/>
        </p:nvPicPr>
        <p:blipFill>
          <a:blip r:embed="rId1"/>
          <a:srcRect l="0" t="0" r="0" b="6008"/>
          <a:stretch/>
        </p:blipFill>
        <p:spPr>
          <a:xfrm>
            <a:off x="0" y="-9360"/>
            <a:ext cx="12190320" cy="1607760"/>
          </a:xfrm>
          <a:prstGeom prst="rect">
            <a:avLst/>
          </a:prstGeom>
          <a:ln w="0">
            <a:noFill/>
          </a:ln>
        </p:spPr>
      </p:pic>
      <p:pic>
        <p:nvPicPr>
          <p:cNvPr id="154" name="Imagen 20" descr=""/>
          <p:cNvPicPr/>
          <p:nvPr/>
        </p:nvPicPr>
        <p:blipFill>
          <a:blip r:embed="rId2"/>
          <a:stretch/>
        </p:blipFill>
        <p:spPr>
          <a:xfrm>
            <a:off x="88920" y="6196320"/>
            <a:ext cx="12101400" cy="659880"/>
          </a:xfrm>
          <a:prstGeom prst="rect">
            <a:avLst/>
          </a:prstGeom>
          <a:ln w="0">
            <a:noFill/>
          </a:ln>
        </p:spPr>
      </p:pic>
      <p:pic>
        <p:nvPicPr>
          <p:cNvPr id="155" name="Imagen 21" descr=""/>
          <p:cNvPicPr/>
          <p:nvPr/>
        </p:nvPicPr>
        <p:blipFill>
          <a:blip r:embed="rId3"/>
          <a:srcRect l="0" t="87510" r="0" b="4564"/>
          <a:stretch/>
        </p:blipFill>
        <p:spPr>
          <a:xfrm>
            <a:off x="7190280" y="6174720"/>
            <a:ext cx="5000040" cy="703080"/>
          </a:xfrm>
          <a:prstGeom prst="rect">
            <a:avLst/>
          </a:prstGeom>
          <a:ln w="0">
            <a:noFill/>
          </a:ln>
        </p:spPr>
      </p:pic>
      <p:pic>
        <p:nvPicPr>
          <p:cNvPr id="156" name="" descr=""/>
          <p:cNvPicPr/>
          <p:nvPr/>
        </p:nvPicPr>
        <p:blipFill>
          <a:blip r:embed="rId4"/>
          <a:srcRect l="1710" t="4104" r="0" b="3694"/>
          <a:stretch/>
        </p:blipFill>
        <p:spPr>
          <a:xfrm>
            <a:off x="53280" y="1904040"/>
            <a:ext cx="4086720" cy="2955960"/>
          </a:xfrm>
          <a:prstGeom prst="rect">
            <a:avLst/>
          </a:prstGeom>
          <a:ln w="0">
            <a:noFill/>
          </a:ln>
        </p:spPr>
      </p:pic>
      <p:pic>
        <p:nvPicPr>
          <p:cNvPr id="157" name="" descr=""/>
          <p:cNvPicPr/>
          <p:nvPr/>
        </p:nvPicPr>
        <p:blipFill>
          <a:blip r:embed="rId5"/>
          <a:stretch/>
        </p:blipFill>
        <p:spPr>
          <a:xfrm>
            <a:off x="4140000" y="1714320"/>
            <a:ext cx="7920000" cy="4225680"/>
          </a:xfrm>
          <a:prstGeom prst="rect">
            <a:avLst/>
          </a:prstGeom>
          <a:ln w="0">
            <a:noFill/>
          </a:ln>
        </p:spPr>
      </p:pic>
      <p:sp>
        <p:nvSpPr>
          <p:cNvPr id="158" name=""/>
          <p:cNvSpPr txBox="1"/>
          <p:nvPr/>
        </p:nvSpPr>
        <p:spPr>
          <a:xfrm>
            <a:off x="170280" y="5040000"/>
            <a:ext cx="3600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s-AR" sz="1800" spc="-1" strike="noStrike">
                <a:latin typeface="Arial"/>
              </a:rPr>
              <a:t>   </a:t>
            </a:r>
            <a:r>
              <a:rPr b="1" lang="es-AR" sz="1800" spc="-1" strike="noStrike">
                <a:latin typeface="Arial"/>
              </a:rPr>
              <a:t>CEPAL</a:t>
            </a:r>
            <a:endParaRPr b="0" lang="es-AR" sz="1800" spc="-1" strike="noStrike">
              <a:latin typeface="Arial"/>
            </a:endParaRPr>
          </a:p>
          <a:p>
            <a:r>
              <a:rPr b="0" lang="es-AR" sz="1800" spc="-1" strike="noStrike">
                <a:latin typeface="Arial"/>
              </a:rPr>
              <a:t>¿ VUCE o PCS?</a:t>
            </a:r>
            <a:endParaRPr b="0" lang="es-A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n 22" descr=""/>
          <p:cNvPicPr/>
          <p:nvPr/>
        </p:nvPicPr>
        <p:blipFill>
          <a:blip r:embed="rId1"/>
          <a:srcRect l="0" t="0" r="0" b="6008"/>
          <a:stretch/>
        </p:blipFill>
        <p:spPr>
          <a:xfrm>
            <a:off x="0" y="-9360"/>
            <a:ext cx="12190320" cy="1607760"/>
          </a:xfrm>
          <a:prstGeom prst="rect">
            <a:avLst/>
          </a:prstGeom>
          <a:ln w="0">
            <a:noFill/>
          </a:ln>
        </p:spPr>
      </p:pic>
      <p:pic>
        <p:nvPicPr>
          <p:cNvPr id="160" name="Imagen 23" descr=""/>
          <p:cNvPicPr/>
          <p:nvPr/>
        </p:nvPicPr>
        <p:blipFill>
          <a:blip r:embed="rId2"/>
          <a:stretch/>
        </p:blipFill>
        <p:spPr>
          <a:xfrm>
            <a:off x="88920" y="6196320"/>
            <a:ext cx="12101400" cy="659880"/>
          </a:xfrm>
          <a:prstGeom prst="rect">
            <a:avLst/>
          </a:prstGeom>
          <a:ln w="0">
            <a:noFill/>
          </a:ln>
        </p:spPr>
      </p:pic>
      <p:pic>
        <p:nvPicPr>
          <p:cNvPr id="161" name="Imagen 24" descr=""/>
          <p:cNvPicPr/>
          <p:nvPr/>
        </p:nvPicPr>
        <p:blipFill>
          <a:blip r:embed="rId3"/>
          <a:srcRect l="0" t="87510" r="0" b="4564"/>
          <a:stretch/>
        </p:blipFill>
        <p:spPr>
          <a:xfrm>
            <a:off x="7190280" y="6174720"/>
            <a:ext cx="5000040" cy="703080"/>
          </a:xfrm>
          <a:prstGeom prst="rect">
            <a:avLst/>
          </a:prstGeom>
          <a:ln w="0">
            <a:noFill/>
          </a:ln>
        </p:spPr>
      </p:pic>
      <p:pic>
        <p:nvPicPr>
          <p:cNvPr id="162" name="" descr=""/>
          <p:cNvPicPr/>
          <p:nvPr/>
        </p:nvPicPr>
        <p:blipFill>
          <a:blip r:embed="rId4"/>
          <a:stretch/>
        </p:blipFill>
        <p:spPr>
          <a:xfrm>
            <a:off x="1377720" y="1926720"/>
            <a:ext cx="9022320" cy="4373280"/>
          </a:xfrm>
          <a:prstGeom prst="rect">
            <a:avLst/>
          </a:prstGeom>
          <a:ln w="0">
            <a:noFill/>
          </a:ln>
        </p:spPr>
      </p:pic>
      <p:sp>
        <p:nvSpPr>
          <p:cNvPr id="163" name=""/>
          <p:cNvSpPr txBox="1"/>
          <p:nvPr/>
        </p:nvSpPr>
        <p:spPr>
          <a:xfrm>
            <a:off x="2520000" y="1598400"/>
            <a:ext cx="9919800" cy="505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s-AR" sz="1800" spc="-1" strike="noStrike">
                <a:latin typeface="Arial"/>
              </a:rPr>
              <a:t>Stage of Maturity (el mapa de Gartner para elegir la tecnología)</a:t>
            </a:r>
            <a:endParaRPr b="0" lang="es-A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"/>
          <p:cNvSpPr txBox="1"/>
          <p:nvPr/>
        </p:nvSpPr>
        <p:spPr>
          <a:xfrm>
            <a:off x="720000" y="2160000"/>
            <a:ext cx="10260000" cy="137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s-AR" sz="1800" spc="-1" strike="noStrike">
                <a:latin typeface="Arial"/>
              </a:rPr>
              <a:t>                    </a:t>
            </a:r>
            <a:r>
              <a:rPr b="1" lang="es-AR" sz="1800" spc="-1" strike="noStrike">
                <a:latin typeface="Arial"/>
              </a:rPr>
              <a:t>Tendencias y Prácticas Emergentes según CEPAL (Post-COVID)</a:t>
            </a:r>
            <a:endParaRPr b="0" lang="es-AR" sz="1800" spc="-1" strike="noStrike">
              <a:latin typeface="Arial"/>
            </a:endParaRPr>
          </a:p>
          <a:p>
            <a:endParaRPr b="0" lang="es-AR" sz="1800" spc="-1" strike="noStrike">
              <a:latin typeface="Arial"/>
            </a:endParaRPr>
          </a:p>
          <a:p>
            <a:endParaRPr b="0" lang="es-AR" sz="1800" spc="-1" strike="noStrike">
              <a:latin typeface="Arial"/>
            </a:endParaRPr>
          </a:p>
          <a:p>
            <a:endParaRPr b="0" lang="es-AR" sz="1800" spc="-1" strike="noStrike">
              <a:latin typeface="Arial"/>
            </a:endParaRPr>
          </a:p>
          <a:p>
            <a:r>
              <a:rPr b="0" lang="es-AR" sz="1800" spc="-1" strike="noStrike">
                <a:latin typeface="Arial"/>
              </a:rPr>
              <a:t>Hinterland                                                   VUCE                                               Logística 4.0  PCS</a:t>
            </a:r>
            <a:endParaRPr b="0" lang="es-AR" sz="1800" spc="-1" strike="noStrike">
              <a:latin typeface="Arial"/>
            </a:endParaRPr>
          </a:p>
        </p:txBody>
      </p:sp>
      <p:pic>
        <p:nvPicPr>
          <p:cNvPr id="165" name="Imagen 25" descr=""/>
          <p:cNvPicPr/>
          <p:nvPr/>
        </p:nvPicPr>
        <p:blipFill>
          <a:blip r:embed="rId1"/>
          <a:srcRect l="0" t="0" r="0" b="6008"/>
          <a:stretch/>
        </p:blipFill>
        <p:spPr>
          <a:xfrm>
            <a:off x="0" y="-9360"/>
            <a:ext cx="12190320" cy="1607760"/>
          </a:xfrm>
          <a:prstGeom prst="rect">
            <a:avLst/>
          </a:prstGeom>
          <a:ln w="0">
            <a:noFill/>
          </a:ln>
        </p:spPr>
      </p:pic>
      <p:pic>
        <p:nvPicPr>
          <p:cNvPr id="166" name="Imagen 26" descr=""/>
          <p:cNvPicPr/>
          <p:nvPr/>
        </p:nvPicPr>
        <p:blipFill>
          <a:blip r:embed="rId2"/>
          <a:stretch/>
        </p:blipFill>
        <p:spPr>
          <a:xfrm>
            <a:off x="88920" y="6196320"/>
            <a:ext cx="12101400" cy="659880"/>
          </a:xfrm>
          <a:prstGeom prst="rect">
            <a:avLst/>
          </a:prstGeom>
          <a:ln w="0">
            <a:noFill/>
          </a:ln>
        </p:spPr>
      </p:pic>
      <p:pic>
        <p:nvPicPr>
          <p:cNvPr id="167" name="Imagen 27" descr=""/>
          <p:cNvPicPr/>
          <p:nvPr/>
        </p:nvPicPr>
        <p:blipFill>
          <a:blip r:embed="rId3"/>
          <a:srcRect l="0" t="87510" r="0" b="4564"/>
          <a:stretch/>
        </p:blipFill>
        <p:spPr>
          <a:xfrm>
            <a:off x="7190280" y="6174720"/>
            <a:ext cx="5000040" cy="703080"/>
          </a:xfrm>
          <a:prstGeom prst="rect">
            <a:avLst/>
          </a:prstGeom>
          <a:ln w="0">
            <a:noFill/>
          </a:ln>
        </p:spPr>
      </p:pic>
      <p:pic>
        <p:nvPicPr>
          <p:cNvPr id="168" name="" descr=""/>
          <p:cNvPicPr/>
          <p:nvPr/>
        </p:nvPicPr>
        <p:blipFill>
          <a:blip r:embed="rId4"/>
          <a:stretch/>
        </p:blipFill>
        <p:spPr>
          <a:xfrm>
            <a:off x="546120" y="1800000"/>
            <a:ext cx="3413880" cy="4391280"/>
          </a:xfrm>
          <a:prstGeom prst="rect">
            <a:avLst/>
          </a:prstGeom>
          <a:ln w="0">
            <a:noFill/>
          </a:ln>
        </p:spPr>
      </p:pic>
      <p:pic>
        <p:nvPicPr>
          <p:cNvPr id="169" name="" descr=""/>
          <p:cNvPicPr/>
          <p:nvPr/>
        </p:nvPicPr>
        <p:blipFill>
          <a:blip r:embed="rId5"/>
          <a:stretch/>
        </p:blipFill>
        <p:spPr>
          <a:xfrm>
            <a:off x="4680000" y="1875960"/>
            <a:ext cx="3453120" cy="4320360"/>
          </a:xfrm>
          <a:prstGeom prst="rect">
            <a:avLst/>
          </a:prstGeom>
          <a:ln w="0">
            <a:noFill/>
          </a:ln>
        </p:spPr>
      </p:pic>
      <p:pic>
        <p:nvPicPr>
          <p:cNvPr id="170" name="" descr=""/>
          <p:cNvPicPr/>
          <p:nvPr/>
        </p:nvPicPr>
        <p:blipFill>
          <a:blip r:embed="rId6"/>
          <a:stretch/>
        </p:blipFill>
        <p:spPr>
          <a:xfrm>
            <a:off x="8640000" y="1987560"/>
            <a:ext cx="3240000" cy="4208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n 28" descr=""/>
          <p:cNvPicPr/>
          <p:nvPr/>
        </p:nvPicPr>
        <p:blipFill>
          <a:blip r:embed="rId1"/>
          <a:srcRect l="0" t="0" r="0" b="6008"/>
          <a:stretch/>
        </p:blipFill>
        <p:spPr>
          <a:xfrm>
            <a:off x="0" y="-9360"/>
            <a:ext cx="12190320" cy="1607760"/>
          </a:xfrm>
          <a:prstGeom prst="rect">
            <a:avLst/>
          </a:prstGeom>
          <a:ln w="0">
            <a:noFill/>
          </a:ln>
        </p:spPr>
      </p:pic>
      <p:pic>
        <p:nvPicPr>
          <p:cNvPr id="172" name="Imagen 29" descr=""/>
          <p:cNvPicPr/>
          <p:nvPr/>
        </p:nvPicPr>
        <p:blipFill>
          <a:blip r:embed="rId2"/>
          <a:stretch/>
        </p:blipFill>
        <p:spPr>
          <a:xfrm>
            <a:off x="88920" y="6196320"/>
            <a:ext cx="12101400" cy="659880"/>
          </a:xfrm>
          <a:prstGeom prst="rect">
            <a:avLst/>
          </a:prstGeom>
          <a:ln w="0">
            <a:noFill/>
          </a:ln>
        </p:spPr>
      </p:pic>
      <p:pic>
        <p:nvPicPr>
          <p:cNvPr id="173" name="Imagen 30" descr=""/>
          <p:cNvPicPr/>
          <p:nvPr/>
        </p:nvPicPr>
        <p:blipFill>
          <a:blip r:embed="rId3"/>
          <a:srcRect l="0" t="87510" r="0" b="4564"/>
          <a:stretch/>
        </p:blipFill>
        <p:spPr>
          <a:xfrm>
            <a:off x="7190280" y="6174720"/>
            <a:ext cx="5000040" cy="703080"/>
          </a:xfrm>
          <a:prstGeom prst="rect">
            <a:avLst/>
          </a:prstGeom>
          <a:ln w="0">
            <a:noFill/>
          </a:ln>
        </p:spPr>
      </p:pic>
      <p:pic>
        <p:nvPicPr>
          <p:cNvPr id="174" name="" descr=""/>
          <p:cNvPicPr/>
          <p:nvPr/>
        </p:nvPicPr>
        <p:blipFill>
          <a:blip r:embed="rId4"/>
          <a:stretch/>
        </p:blipFill>
        <p:spPr>
          <a:xfrm>
            <a:off x="1800000" y="1594440"/>
            <a:ext cx="8443440" cy="4491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75CF478AE6DA34BAAE76FAAED235CB0" ma:contentTypeVersion="15" ma:contentTypeDescription="Crear nuevo documento." ma:contentTypeScope="" ma:versionID="2d9efc8ee7360ac2822798d472f265a2">
  <xsd:schema xmlns:xsd="http://www.w3.org/2001/XMLSchema" xmlns:xs="http://www.w3.org/2001/XMLSchema" xmlns:p="http://schemas.microsoft.com/office/2006/metadata/properties" xmlns:ns2="25174577-fc65-4513-8c53-7975993887c0" xmlns:ns3="21f4e9f9-e9b2-4531-a4e5-09724d268233" targetNamespace="http://schemas.microsoft.com/office/2006/metadata/properties" ma:root="true" ma:fieldsID="97482b455983cec402c588c2613f0e5d" ns2:_="" ns3:_="">
    <xsd:import namespace="25174577-fc65-4513-8c53-7975993887c0"/>
    <xsd:import namespace="21f4e9f9-e9b2-4531-a4e5-09724d2682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174577-fc65-4513-8c53-7975993887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Etiquetas de imagen" ma:readOnly="false" ma:fieldId="{5cf76f15-5ced-4ddc-b409-7134ff3c332f}" ma:taxonomyMulti="true" ma:sspId="ec708dc9-055c-4176-a956-0130130de5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f4e9f9-e9b2-4531-a4e5-09724d26823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c792feb-2a17-46dc-8182-96e147d607d1}" ma:internalName="TaxCatchAll" ma:showField="CatchAllData" ma:web="21f4e9f9-e9b2-4531-a4e5-09724d2682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399443-AD4C-40E5-8D14-3BE7626D6A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8BD886-6DF1-4ADB-834B-E0328F39F3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174577-fc65-4513-8c53-7975993887c0"/>
    <ds:schemaRef ds:uri="21f4e9f9-e9b2-4531-a4e5-09724d2682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</TotalTime>
  <Application>LibreOffice/7.3.7.2$Linux_X86_64 LibreOffice_project/30$Build-2</Application>
  <AppVersion>15.0000</AppVersion>
  <Words>28</Words>
  <Paragraphs>13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2022-11-14T21:02:46Z</dcterms:created>
  <dc:creator>MARIA CRISTINA VANEGAS LITUMA</dc:creator>
  <dc:description/>
  <dc:language>es-AR</dc:language>
  <cp:lastModifiedBy/>
  <cp:lastPrinted>2023-07-06T17:59:27Z</cp:lastPrinted>
  <dcterms:modified xsi:type="dcterms:W3CDTF">2023-07-07T23:26:21Z</dcterms:modified>
  <cp:revision>32</cp:revision>
  <dc:subject/>
  <dc:title>Presentación de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Panorámica</vt:lpwstr>
  </property>
  <property fmtid="{D5CDD505-2E9C-101B-9397-08002B2CF9AE}" pid="3" name="Slides">
    <vt:i4>8</vt:i4>
  </property>
</Properties>
</file>