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1.png" ContentType="image/png"/>
  <Override PartName="/ppt/media/image12.png" ContentType="image/png"/>
  <Override PartName="/ppt/media/image7.png" ContentType="image/png"/>
  <Override PartName="/ppt/media/image37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1.png" ContentType="image/png"/>
  <Override PartName="/ppt/media/image31.png" ContentType="image/png"/>
  <Override PartName="/ppt/media/image10.png" ContentType="image/png"/>
  <Override PartName="/ppt/media/image5.png" ContentType="image/png"/>
  <Override PartName="/ppt/media/image35.png" ContentType="image/png"/>
  <Override PartName="/ppt/media/image4.png" ContentType="image/png"/>
  <Override PartName="/ppt/media/image34.gif" ContentType="image/gif"/>
  <Override PartName="/ppt/media/image27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7957DB7-B539-4197-90DC-37EC5F9C737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DCE352-C5CA-468C-8D1E-1BA54625B6B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DF50544-67CF-4C2C-86AC-AAC06E8082F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354F10-ABAE-4A7E-BB9F-F5BFC3BF0FB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FE3A699-ED64-4AC0-B208-B79DF832B19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81FFA85-969C-4D80-8EBB-6C265F911B0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A9BCA88-6377-4CC8-904E-6FB0B9BA917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88C7A26-919F-4F98-B7C3-ADA704FC3B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08AB1B2-6718-48A9-8576-70A0F5F7690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7262EF8-4861-4831-8D9D-3E6E5841700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91C5C48-AD14-42C8-A5CB-4368F5C9B1C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54A9505-B082-4A8E-BD9A-6FC8770995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B3153A3-4708-4240-ADAD-2C696D0DE65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8F11094-A13D-401C-A6A4-F0491FC112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F285CDA-E1A2-4A30-9427-9D6497DC4C0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68F3958-0EC6-465A-B0F0-E36BDAF6BDD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C79A75C-C0CE-4697-8C53-A009FD3F6D9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0C4357-3A44-4A90-8605-ED23D1A5587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2EB748F-DDE8-4FC9-AF37-4348BBE47B8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050CAE-4F5F-4200-BC6C-62B36BEF1B1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6E1095-9EA3-48FF-9E14-70C08D7E13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E531903-9B56-4A96-A0D1-D6260D51E46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05DCEF7-6918-4F67-9925-1D5A77DC7C5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2852CD-842E-4693-9B08-7E8D634D807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s-A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s-A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s-AR" sz="1400" spc="-1" strike="noStrike">
                <a:latin typeface="Times New Roman"/>
              </a:rPr>
              <a:t>&lt;pie de página&gt;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s-EC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AE4CA8A-9E9A-45CE-A01C-058D89DAC13C}" type="slidenum">
              <a:rPr b="0" lang="es-EC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s-AR" sz="1400" spc="-1" strike="noStrike">
                <a:latin typeface="Times New Roman"/>
              </a:defRPr>
            </a:lvl1pPr>
          </a:lstStyle>
          <a:p>
            <a:r>
              <a:rPr b="0" lang="es-AR" sz="1400" spc="-1" strike="noStrike">
                <a:latin typeface="Times New Roman"/>
              </a:rPr>
              <a:t>&lt;fecha/hora&gt;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s-AR" sz="4400" spc="-1" strike="noStrike">
                <a:latin typeface="Arial"/>
              </a:rPr>
              <a:t>Pulse para editar el formato del texto de título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Pulse para editar el formato de texto del esquema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Segundo nivel del esquema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Tercer nivel del esquema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Cuarto nivel del esquema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Quinto nivel del esquema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Sexto nivel del esquema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Séptimo nivel del esquema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s-A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s-AR" sz="1400" spc="-1" strike="noStrike">
                <a:latin typeface="Times New Roman"/>
              </a:rPr>
              <a:t>&lt;pie de página&gt;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s-EC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6FBA534-2050-4165-9A7C-212FD403F695}" type="slidenum">
              <a:rPr b="0" lang="es-EC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A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s-AR" sz="1400" spc="-1" strike="noStrike">
                <a:latin typeface="Times New Roman"/>
              </a:defRPr>
            </a:lvl1pPr>
          </a:lstStyle>
          <a:p>
            <a:r>
              <a:rPr b="0" lang="es-AR" sz="1400" spc="-1" strike="noStrike">
                <a:latin typeface="Times New Roman"/>
              </a:rPr>
              <a:t>&lt;fecha/hora&gt;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s-AR" sz="4400" spc="-1" strike="noStrike">
                <a:latin typeface="Arial"/>
              </a:rPr>
              <a:t>Pulse para editar el formato del texto de título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Pulse para editar el formato de texto del esquema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Segundo nivel del esquema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Tercer nivel del esquema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Cuarto nivel del esquema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Quinto nivel del esquema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Sexto nivel del esquema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Séptimo nivel del esquema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4.gif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n 13" descr=""/>
          <p:cNvPicPr/>
          <p:nvPr/>
        </p:nvPicPr>
        <p:blipFill>
          <a:blip r:embed="rId1"/>
          <a:stretch/>
        </p:blipFill>
        <p:spPr>
          <a:xfrm>
            <a:off x="0" y="734400"/>
            <a:ext cx="12189240" cy="5459040"/>
          </a:xfrm>
          <a:prstGeom prst="rect">
            <a:avLst/>
          </a:prstGeom>
          <a:ln w="0"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subTitle"/>
          </p:nvPr>
        </p:nvSpPr>
        <p:spPr>
          <a:xfrm>
            <a:off x="1478160" y="1838520"/>
            <a:ext cx="9141120" cy="165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AR" sz="3200" spc="-1" strike="noStrike">
                <a:latin typeface="Arial"/>
              </a:rPr>
              <a:t>Ciencia Reproductible</a:t>
            </a:r>
            <a:endParaRPr b="0" lang="es-AR" sz="3200" spc="-1" strike="noStrike">
              <a:latin typeface="Arial"/>
            </a:endParaRPr>
          </a:p>
        </p:txBody>
      </p:sp>
      <p:sp>
        <p:nvSpPr>
          <p:cNvPr id="84" name="CuadroTexto 5"/>
          <p:cNvSpPr/>
          <p:nvPr/>
        </p:nvSpPr>
        <p:spPr>
          <a:xfrm>
            <a:off x="2055240" y="3252960"/>
            <a:ext cx="81054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C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Su impacto en la calidad de la investigación</a:t>
            </a:r>
            <a:endParaRPr b="0" lang="es-AR" sz="3200" spc="-1" strike="noStrike">
              <a:latin typeface="Arial"/>
            </a:endParaRPr>
          </a:p>
        </p:txBody>
      </p:sp>
      <p:sp>
        <p:nvSpPr>
          <p:cNvPr id="85" name="CuadroTexto 6"/>
          <p:cNvSpPr/>
          <p:nvPr/>
        </p:nvSpPr>
        <p:spPr>
          <a:xfrm>
            <a:off x="2041920" y="5257800"/>
            <a:ext cx="81054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C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Dr. Ricardo R. Palma &lt;rpalma@uncu.edu.ar&gt;</a:t>
            </a:r>
            <a:endParaRPr b="0" lang="es-A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/>
          </p:nvPr>
        </p:nvSpPr>
        <p:spPr>
          <a:xfrm>
            <a:off x="900000" y="108000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s-MX" sz="2800" spc="-1" strike="noStrike">
                <a:solidFill>
                  <a:srgbClr val="000000"/>
                </a:solidFill>
                <a:latin typeface="Calibri"/>
              </a:rPr>
              <a:t>¿Por qué es necesaria la reproducibilidad en ciencia?</a:t>
            </a:r>
            <a:endParaRPr b="0" lang="es-A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AR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Every analysis you do on a dataset will have to be redone 10-15 times before publication. Plan accordingly.” Trevor A. Branch.</a:t>
            </a:r>
            <a:endParaRPr b="0" lang="es-A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AR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La reproducibilidad es un pilar fundamental del método científico: los resultados deben estar basados en datos y evidencias perfectamente contrastables.</a:t>
            </a:r>
            <a:endParaRPr b="0" lang="es-AR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El secreto es tener flujos de trabajo reporductibles !!!</a:t>
            </a:r>
            <a:endParaRPr b="0" lang="es-A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/>
          </p:nvPr>
        </p:nvSpPr>
        <p:spPr>
          <a:xfrm>
            <a:off x="826560" y="108000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s-MX" sz="2800" spc="-1" strike="noStrike">
                <a:solidFill>
                  <a:srgbClr val="000000"/>
                </a:solidFill>
                <a:latin typeface="Calibri"/>
              </a:rPr>
              <a:t>Reproductividad no es binaria, es un gradiente</a:t>
            </a:r>
            <a:endParaRPr b="0" lang="es-AR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s-MX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s-AR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s-MX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s-AR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s-MX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s-AR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s-MX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s-AR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s-MX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s-A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AR" sz="2800" spc="-1" strike="noStrike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MX" sz="2000" spc="-1" strike="noStrike">
                <a:solidFill>
                  <a:srgbClr val="000000"/>
                </a:solidFill>
                <a:latin typeface="Calibri"/>
              </a:rPr>
              <a:t>Gradiente de reproductividad Peng et al. 2011</a:t>
            </a:r>
            <a:endParaRPr b="0" lang="es-AR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A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AR" sz="2800" spc="-1" strike="noStrike"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2340000" y="2454840"/>
            <a:ext cx="7197480" cy="261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1697760" y="180000"/>
            <a:ext cx="9461520" cy="612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/>
          </p:nvPr>
        </p:nvSpPr>
        <p:spPr>
          <a:xfrm>
            <a:off x="286560" y="33084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Flujo de trabajo</a:t>
            </a:r>
            <a:endParaRPr b="0" lang="es-AR" sz="2800" spc="-1" strike="noStrike"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1394640" y="864000"/>
            <a:ext cx="10304640" cy="592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19080" y="720000"/>
            <a:ext cx="12191040" cy="562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720000" y="576000"/>
            <a:ext cx="10617480" cy="5349600"/>
          </a:xfrm>
          <a:prstGeom prst="rect">
            <a:avLst/>
          </a:prstGeom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5690160" y="2883240"/>
            <a:ext cx="4389480" cy="3056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9" dur="indefinite" restart="never" nodeType="tmRoot">
          <p:childTnLst>
            <p:seq>
              <p:cTn id="140" dur="indefinite" nodeType="mainSeq">
                <p:childTnLst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5" dur="3464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3464" fill="hold"/>
                                        <p:tgtEl>
                                          <p:spTgt spid="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7" dur="5535" fill="hold">
                                          <p:stCondLst>
                                            <p:cond delay="34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8" dur="346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149" dur="5535" fill="hold">
                                          <p:stCondLst>
                                            <p:cond delay="34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0" dur="346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151" dur="5535" fill="hold">
                                          <p:stCondLst>
                                            <p:cond delay="34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1620000" y="1347840"/>
            <a:ext cx="9177480" cy="462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540720" y="377280"/>
            <a:ext cx="11111760" cy="610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" descr=""/>
          <p:cNvPicPr/>
          <p:nvPr/>
        </p:nvPicPr>
        <p:blipFill>
          <a:blip r:embed="rId1"/>
          <a:stretch/>
        </p:blipFill>
        <p:spPr>
          <a:xfrm>
            <a:off x="847080" y="360000"/>
            <a:ext cx="10312200" cy="605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181080" y="720000"/>
            <a:ext cx="5577480" cy="4492440"/>
          </a:xfrm>
          <a:prstGeom prst="rect">
            <a:avLst/>
          </a:prstGeom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5904000" y="720000"/>
            <a:ext cx="5578560" cy="450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"/>
          <p:cNvSpPr/>
          <p:nvPr/>
        </p:nvSpPr>
        <p:spPr>
          <a:xfrm>
            <a:off x="1080000" y="144000"/>
            <a:ext cx="10439280" cy="65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000000"/>
                </a:solidFill>
                <a:latin typeface="Arial"/>
                <a:ea typeface="DejaVu Sans"/>
              </a:rPr>
              <a:t>¿Cuántas veces hemos querido revisitar un análisis estadístico ,meses o años después de haberlo realizado, y no hemos sido capaces; bien porque no recordamos cómo hacerlo o los datos no están fácilmente disponibles? </a:t>
            </a:r>
            <a:endParaRPr b="0" lang="es-A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s-AR" sz="24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000000"/>
                </a:solidFill>
                <a:latin typeface="Arial"/>
                <a:ea typeface="DejaVu Sans"/>
              </a:rPr>
              <a:t>¿Cuánto tiempo perdemos en rehacer análisis estadísticos e incluso investigaciones completas, figuras o tablas tras corregir un error en los datos, o siguiendo las recomendaciones de un revisor?</a:t>
            </a:r>
            <a:endParaRPr b="0" lang="es-A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s-AR" sz="24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000000"/>
                </a:solidFill>
                <a:latin typeface="Arial"/>
                <a:ea typeface="DejaVu Sans"/>
              </a:rPr>
              <a:t>¿Cuánto tiempo invertimos intentando implementar un nuevo método de análisis a partir de la escueta descripción proporcionada en un artículo?</a:t>
            </a:r>
            <a:endParaRPr b="0" lang="es-A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s-AR" sz="2400" spc="-1" strike="noStrike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AR" sz="2400" spc="-1" strike="noStrike">
                <a:solidFill>
                  <a:srgbClr val="000000"/>
                </a:solidFill>
                <a:latin typeface="Arial"/>
                <a:ea typeface="DejaVu Sans"/>
              </a:rPr>
              <a:t>¿Cuántas veces hemos intentado recabar datos infructuosamente porque los autores han perdido los datos, su formato es ilegible hoy en día, o simplemente se niegan a compartirlos?</a:t>
            </a:r>
            <a:endParaRPr b="0" lang="es-A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s-AR" sz="2400" spc="-1" strike="noStrike">
                <a:solidFill>
                  <a:srgbClr val="000000"/>
                </a:solidFill>
                <a:highlight>
                  <a:srgbClr val="ffea00"/>
                </a:highlight>
                <a:latin typeface="Arial"/>
                <a:ea typeface="DejaVu Sans"/>
              </a:rPr>
              <a:t>Todas estas escenas son desgraciadamente frecuentes en el día a día de los científicos, y evidencian un grave problema de reproducibilidad en ciencia </a:t>
            </a:r>
            <a:endParaRPr b="0" lang="es-A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" dur="5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2" dur="5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" dur="500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" dur="2000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49680" y="900000"/>
            <a:ext cx="5779800" cy="5038560"/>
          </a:xfrm>
          <a:prstGeom prst="rect">
            <a:avLst/>
          </a:prstGeom>
          <a:ln w="0">
            <a:noFill/>
          </a:ln>
        </p:spPr>
      </p:pic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6120000" y="900000"/>
            <a:ext cx="5922720" cy="508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/>
          </p:nvPr>
        </p:nvSpPr>
        <p:spPr>
          <a:xfrm>
            <a:off x="838080" y="1177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Conclusiones</a:t>
            </a:r>
            <a:endParaRPr b="0" lang="es-A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AR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Podemos esperar que los procesos de aceptación de las editoriales, así como los procesos de acreditación de las carreras requieran cada día más atención sobre la reproductibilidad científica.</a:t>
            </a:r>
            <a:endParaRPr b="0" lang="es-AR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Curiosamente Carreras como las de Filosofía, Periodismo, Medicina y Ambiente/Biología han ganado más terreno en “reproductibilidad” que las ingenierías y ciencias de la computación</a:t>
            </a:r>
            <a:endParaRPr b="0" lang="es-A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2" dur="indefinite" restart="never" nodeType="tmRoot">
          <p:childTnLst>
            <p:seq>
              <p:cTn id="153" dur="indefinite" nodeType="mainSeq"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8" dur="2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3" dur="2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n 7" descr=""/>
          <p:cNvPicPr/>
          <p:nvPr/>
        </p:nvPicPr>
        <p:blipFill>
          <a:blip r:embed="rId1"/>
          <a:srcRect l="0" t="0" r="0" b="65178"/>
          <a:stretch/>
        </p:blipFill>
        <p:spPr>
          <a:xfrm>
            <a:off x="0" y="1433520"/>
            <a:ext cx="12189240" cy="5388120"/>
          </a:xfrm>
          <a:prstGeom prst="rect">
            <a:avLst/>
          </a:prstGeom>
          <a:ln w="0">
            <a:noFill/>
          </a:ln>
        </p:spPr>
      </p:pic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3277800" y="1815840"/>
            <a:ext cx="9141120" cy="23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s-MX" sz="8000" spc="-1" strike="noStrike">
                <a:solidFill>
                  <a:srgbClr val="000000"/>
                </a:solidFill>
                <a:latin typeface="Calibri Light"/>
              </a:rPr>
              <a:t>¡GRACIAS!</a:t>
            </a:r>
            <a:endParaRPr b="0" lang="es-AR" sz="8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s-MX" sz="3200" spc="-1" strike="noStrike">
                <a:solidFill>
                  <a:srgbClr val="000000"/>
                </a:solidFill>
                <a:latin typeface="Calibri Light"/>
              </a:rPr>
              <a:t>Prof. Dr. Ing. Ricardo R. Palma</a:t>
            </a:r>
            <a:endParaRPr b="0" lang="es-AR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s-MX" sz="3200" spc="-1" strike="noStrike">
                <a:solidFill>
                  <a:srgbClr val="000000"/>
                </a:solidFill>
                <a:latin typeface="Calibri Light"/>
              </a:rPr>
              <a:t>&lt;rpalma@uncu.edu.ar&gt;</a:t>
            </a:r>
            <a:endParaRPr b="0" lang="es-AR" sz="32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1413720" y="1980000"/>
            <a:ext cx="2365200" cy="2365200"/>
          </a:xfrm>
          <a:prstGeom prst="rect">
            <a:avLst/>
          </a:prstGeom>
          <a:ln w="0">
            <a:noFill/>
          </a:ln>
        </p:spPr>
      </p:pic>
      <p:sp>
        <p:nvSpPr>
          <p:cNvPr id="140" name=""/>
          <p:cNvSpPr/>
          <p:nvPr/>
        </p:nvSpPr>
        <p:spPr>
          <a:xfrm>
            <a:off x="360000" y="4500000"/>
            <a:ext cx="4318920" cy="127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s-AR" sz="2100" spc="-1" strike="noStrike">
                <a:solidFill>
                  <a:srgbClr val="000000"/>
                </a:solidFill>
                <a:latin typeface="Arial"/>
                <a:ea typeface="DejaVu Sans"/>
              </a:rPr>
              <a:t>Libro y Material Complementario</a:t>
            </a:r>
            <a:endParaRPr b="0" lang="es-AR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s-AR" sz="21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AR" sz="2100" spc="-1" strike="noStrike">
                <a:solidFill>
                  <a:srgbClr val="000000"/>
                </a:solidFill>
                <a:latin typeface="Arial"/>
                <a:ea typeface="DejaVu Sans"/>
              </a:rPr>
              <a:t>https://t.ly/YIlm</a:t>
            </a:r>
            <a:endParaRPr b="0" lang="es-AR" sz="21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6052320" y="4548960"/>
            <a:ext cx="1796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"/>
          <p:cNvSpPr/>
          <p:nvPr/>
        </p:nvSpPr>
        <p:spPr>
          <a:xfrm>
            <a:off x="2340000" y="396000"/>
            <a:ext cx="7919280" cy="82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s-AR" sz="2600" spc="-1" strike="noStrike">
                <a:solidFill>
                  <a:srgbClr val="000000"/>
                </a:solidFill>
                <a:latin typeface="Arial"/>
                <a:ea typeface="DejaVu Sans"/>
              </a:rPr>
              <a:t>¿Qué herramientas que solemos utilizar en investigación?</a:t>
            </a:r>
            <a:endParaRPr b="0" lang="es-AR" sz="2600" spc="-1" strike="noStrike"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1080000" y="1800000"/>
            <a:ext cx="719280" cy="770040"/>
          </a:xfrm>
          <a:prstGeom prst="rect">
            <a:avLst/>
          </a:prstGeom>
          <a:ln w="0">
            <a:noFill/>
          </a:ln>
        </p:spPr>
      </p:pic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1080000" y="2584800"/>
            <a:ext cx="603720" cy="65448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3"/>
          <a:stretch/>
        </p:blipFill>
        <p:spPr>
          <a:xfrm>
            <a:off x="1800000" y="1800000"/>
            <a:ext cx="526320" cy="610200"/>
          </a:xfrm>
          <a:prstGeom prst="rect">
            <a:avLst/>
          </a:prstGeom>
          <a:ln w="0">
            <a:noFill/>
          </a:ln>
        </p:spPr>
      </p:pic>
      <p:pic>
        <p:nvPicPr>
          <p:cNvPr id="91" name="" descr=""/>
          <p:cNvPicPr/>
          <p:nvPr/>
        </p:nvPicPr>
        <p:blipFill>
          <a:blip r:embed="rId4"/>
          <a:stretch/>
        </p:blipFill>
        <p:spPr>
          <a:xfrm>
            <a:off x="2916000" y="1692000"/>
            <a:ext cx="719280" cy="789120"/>
          </a:xfrm>
          <a:prstGeom prst="rect">
            <a:avLst/>
          </a:prstGeom>
          <a:ln w="0">
            <a:noFill/>
          </a:ln>
        </p:spPr>
      </p:pic>
      <p:pic>
        <p:nvPicPr>
          <p:cNvPr id="92" name="" descr=""/>
          <p:cNvPicPr/>
          <p:nvPr/>
        </p:nvPicPr>
        <p:blipFill>
          <a:blip r:embed="rId5"/>
          <a:stretch/>
        </p:blipFill>
        <p:spPr>
          <a:xfrm>
            <a:off x="3801240" y="2412000"/>
            <a:ext cx="554040" cy="719280"/>
          </a:xfrm>
          <a:prstGeom prst="rect">
            <a:avLst/>
          </a:prstGeom>
          <a:ln w="0">
            <a:noFill/>
          </a:ln>
        </p:spPr>
      </p:pic>
      <p:pic>
        <p:nvPicPr>
          <p:cNvPr id="93" name="" descr=""/>
          <p:cNvPicPr/>
          <p:nvPr/>
        </p:nvPicPr>
        <p:blipFill>
          <a:blip r:embed="rId6"/>
          <a:stretch/>
        </p:blipFill>
        <p:spPr>
          <a:xfrm>
            <a:off x="5220000" y="1812960"/>
            <a:ext cx="763560" cy="886320"/>
          </a:xfrm>
          <a:prstGeom prst="rect">
            <a:avLst/>
          </a:prstGeom>
          <a:ln w="0">
            <a:noFill/>
          </a:ln>
        </p:spPr>
      </p:pic>
      <p:pic>
        <p:nvPicPr>
          <p:cNvPr id="94" name="" descr=""/>
          <p:cNvPicPr/>
          <p:nvPr/>
        </p:nvPicPr>
        <p:blipFill>
          <a:blip r:embed="rId7"/>
          <a:stretch/>
        </p:blipFill>
        <p:spPr>
          <a:xfrm>
            <a:off x="6876000" y="1501200"/>
            <a:ext cx="1979280" cy="1728360"/>
          </a:xfrm>
          <a:prstGeom prst="rect">
            <a:avLst/>
          </a:prstGeom>
          <a:ln w="0">
            <a:noFill/>
          </a:ln>
        </p:spPr>
      </p:pic>
      <p:pic>
        <p:nvPicPr>
          <p:cNvPr id="95" name="" descr=""/>
          <p:cNvPicPr/>
          <p:nvPr/>
        </p:nvPicPr>
        <p:blipFill>
          <a:blip r:embed="rId8"/>
          <a:stretch/>
        </p:blipFill>
        <p:spPr>
          <a:xfrm>
            <a:off x="9918720" y="1697760"/>
            <a:ext cx="1276560" cy="1181520"/>
          </a:xfrm>
          <a:prstGeom prst="rect">
            <a:avLst/>
          </a:prstGeom>
          <a:ln w="0">
            <a:noFill/>
          </a:ln>
        </p:spPr>
      </p:pic>
      <p:pic>
        <p:nvPicPr>
          <p:cNvPr id="96" name="" descr=""/>
          <p:cNvPicPr/>
          <p:nvPr/>
        </p:nvPicPr>
        <p:blipFill>
          <a:blip r:embed="rId9"/>
          <a:stretch/>
        </p:blipFill>
        <p:spPr>
          <a:xfrm rot="10795200">
            <a:off x="1799640" y="2521080"/>
            <a:ext cx="538920" cy="625680"/>
          </a:xfrm>
          <a:prstGeom prst="rect">
            <a:avLst/>
          </a:prstGeom>
          <a:ln w="0">
            <a:noFill/>
          </a:ln>
        </p:spPr>
      </p:pic>
      <p:sp>
        <p:nvSpPr>
          <p:cNvPr id="97" name=""/>
          <p:cNvSpPr/>
          <p:nvPr/>
        </p:nvSpPr>
        <p:spPr>
          <a:xfrm>
            <a:off x="720000" y="3780000"/>
            <a:ext cx="10980000" cy="360"/>
          </a:xfrm>
          <a:prstGeom prst="line">
            <a:avLst/>
          </a:prstGeom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98" name="" descr=""/>
          <p:cNvPicPr/>
          <p:nvPr/>
        </p:nvPicPr>
        <p:blipFill>
          <a:blip r:embed="rId10"/>
          <a:stretch/>
        </p:blipFill>
        <p:spPr>
          <a:xfrm>
            <a:off x="900000" y="4031280"/>
            <a:ext cx="545760" cy="648360"/>
          </a:xfrm>
          <a:prstGeom prst="rect">
            <a:avLst/>
          </a:prstGeom>
          <a:ln w="0">
            <a:noFill/>
          </a:ln>
        </p:spPr>
      </p:pic>
      <p:pic>
        <p:nvPicPr>
          <p:cNvPr id="99" name="" descr=""/>
          <p:cNvPicPr/>
          <p:nvPr/>
        </p:nvPicPr>
        <p:blipFill>
          <a:blip r:embed="rId11"/>
          <a:stretch/>
        </p:blipFill>
        <p:spPr>
          <a:xfrm>
            <a:off x="837360" y="4860000"/>
            <a:ext cx="602280" cy="719640"/>
          </a:xfrm>
          <a:prstGeom prst="rect">
            <a:avLst/>
          </a:prstGeom>
          <a:ln w="0">
            <a:noFill/>
          </a:ln>
        </p:spPr>
      </p:pic>
      <p:pic>
        <p:nvPicPr>
          <p:cNvPr id="100" name="" descr=""/>
          <p:cNvPicPr/>
          <p:nvPr/>
        </p:nvPicPr>
        <p:blipFill>
          <a:blip r:embed="rId12"/>
          <a:stretch/>
        </p:blipFill>
        <p:spPr>
          <a:xfrm>
            <a:off x="737640" y="5893200"/>
            <a:ext cx="702000" cy="586440"/>
          </a:xfrm>
          <a:prstGeom prst="rect">
            <a:avLst/>
          </a:prstGeom>
          <a:ln w="0">
            <a:noFill/>
          </a:ln>
        </p:spPr>
      </p:pic>
      <p:pic>
        <p:nvPicPr>
          <p:cNvPr id="101" name="" descr=""/>
          <p:cNvPicPr/>
          <p:nvPr/>
        </p:nvPicPr>
        <p:blipFill>
          <a:blip r:embed="rId13"/>
          <a:stretch/>
        </p:blipFill>
        <p:spPr>
          <a:xfrm>
            <a:off x="1656000" y="4428720"/>
            <a:ext cx="1259640" cy="574920"/>
          </a:xfrm>
          <a:prstGeom prst="rect">
            <a:avLst/>
          </a:prstGeom>
          <a:ln w="0">
            <a:noFill/>
          </a:ln>
        </p:spPr>
      </p:pic>
      <p:pic>
        <p:nvPicPr>
          <p:cNvPr id="102" name="" descr=""/>
          <p:cNvPicPr/>
          <p:nvPr/>
        </p:nvPicPr>
        <p:blipFill>
          <a:blip r:embed="rId14"/>
          <a:stretch/>
        </p:blipFill>
        <p:spPr>
          <a:xfrm>
            <a:off x="1757520" y="5200920"/>
            <a:ext cx="788400" cy="919080"/>
          </a:xfrm>
          <a:prstGeom prst="rect">
            <a:avLst/>
          </a:prstGeom>
          <a:ln w="0">
            <a:noFill/>
          </a:ln>
        </p:spPr>
      </p:pic>
      <p:pic>
        <p:nvPicPr>
          <p:cNvPr id="103" name="" descr=""/>
          <p:cNvPicPr/>
          <p:nvPr/>
        </p:nvPicPr>
        <p:blipFill>
          <a:blip r:embed="rId15"/>
          <a:stretch/>
        </p:blipFill>
        <p:spPr>
          <a:xfrm>
            <a:off x="3996000" y="4375800"/>
            <a:ext cx="680040" cy="843840"/>
          </a:xfrm>
          <a:prstGeom prst="rect">
            <a:avLst/>
          </a:prstGeom>
          <a:ln w="0">
            <a:noFill/>
          </a:ln>
        </p:spPr>
      </p:pic>
      <p:pic>
        <p:nvPicPr>
          <p:cNvPr id="104" name="" descr=""/>
          <p:cNvPicPr/>
          <p:nvPr/>
        </p:nvPicPr>
        <p:blipFill>
          <a:blip r:embed="rId16"/>
          <a:stretch/>
        </p:blipFill>
        <p:spPr>
          <a:xfrm>
            <a:off x="4056120" y="5400000"/>
            <a:ext cx="623520" cy="890640"/>
          </a:xfrm>
          <a:prstGeom prst="rect">
            <a:avLst/>
          </a:prstGeom>
          <a:ln w="0">
            <a:noFill/>
          </a:ln>
        </p:spPr>
      </p:pic>
      <p:pic>
        <p:nvPicPr>
          <p:cNvPr id="105" name="" descr=""/>
          <p:cNvPicPr/>
          <p:nvPr/>
        </p:nvPicPr>
        <p:blipFill>
          <a:blip r:embed="rId17"/>
          <a:stretch/>
        </p:blipFill>
        <p:spPr>
          <a:xfrm>
            <a:off x="5353560" y="4140000"/>
            <a:ext cx="1666080" cy="1325160"/>
          </a:xfrm>
          <a:prstGeom prst="rect">
            <a:avLst/>
          </a:prstGeom>
          <a:ln w="0">
            <a:noFill/>
          </a:ln>
        </p:spPr>
      </p:pic>
      <p:pic>
        <p:nvPicPr>
          <p:cNvPr id="106" name="" descr=""/>
          <p:cNvPicPr/>
          <p:nvPr/>
        </p:nvPicPr>
        <p:blipFill>
          <a:blip r:embed="rId18"/>
          <a:stretch/>
        </p:blipFill>
        <p:spPr>
          <a:xfrm>
            <a:off x="5333760" y="5616000"/>
            <a:ext cx="1695600" cy="766080"/>
          </a:xfrm>
          <a:prstGeom prst="rect">
            <a:avLst/>
          </a:prstGeom>
          <a:ln w="0">
            <a:noFill/>
          </a:ln>
        </p:spPr>
      </p:pic>
      <p:pic>
        <p:nvPicPr>
          <p:cNvPr id="107" name="" descr=""/>
          <p:cNvPicPr/>
          <p:nvPr/>
        </p:nvPicPr>
        <p:blipFill>
          <a:blip r:embed="rId19"/>
          <a:stretch/>
        </p:blipFill>
        <p:spPr>
          <a:xfrm>
            <a:off x="8885160" y="3960000"/>
            <a:ext cx="1554480" cy="1259640"/>
          </a:xfrm>
          <a:prstGeom prst="rect">
            <a:avLst/>
          </a:prstGeom>
          <a:ln w="0">
            <a:noFill/>
          </a:ln>
        </p:spPr>
      </p:pic>
      <p:pic>
        <p:nvPicPr>
          <p:cNvPr id="108" name="" descr=""/>
          <p:cNvPicPr/>
          <p:nvPr/>
        </p:nvPicPr>
        <p:blipFill>
          <a:blip r:embed="rId20"/>
          <a:stretch/>
        </p:blipFill>
        <p:spPr>
          <a:xfrm>
            <a:off x="8743320" y="5400000"/>
            <a:ext cx="2056320" cy="942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/>
          </p:nvPr>
        </p:nvSpPr>
        <p:spPr>
          <a:xfrm>
            <a:off x="838080" y="128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Buscar las diferencias</a:t>
            </a:r>
            <a:endParaRPr b="0" lang="es-AR" sz="2800" spc="-1" strike="noStrike">
              <a:latin typeface="Arial"/>
            </a:endParaRPr>
          </a:p>
          <a:p>
            <a:pPr marL="228600" indent="-22860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Fig A                                                                       Fig B</a:t>
            </a:r>
            <a:endParaRPr b="0" lang="es-AR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</a:pPr>
            <a:endParaRPr b="0" lang="es-AR" sz="2800" spc="-1" strike="noStrike"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88920" y="2520000"/>
            <a:ext cx="5778360" cy="3229560"/>
          </a:xfrm>
          <a:prstGeom prst="rect">
            <a:avLst/>
          </a:prstGeom>
          <a:ln w="0">
            <a:noFill/>
          </a:ln>
        </p:spPr>
      </p:pic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6337440" y="2439000"/>
            <a:ext cx="5720040" cy="321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151200" y="424800"/>
            <a:ext cx="7746120" cy="2632680"/>
          </a:xfrm>
          <a:prstGeom prst="rect">
            <a:avLst/>
          </a:prstGeom>
          <a:ln w="0">
            <a:noFill/>
          </a:ln>
        </p:spPr>
      </p:pic>
      <p:pic>
        <p:nvPicPr>
          <p:cNvPr id="113" name="" descr=""/>
          <p:cNvPicPr/>
          <p:nvPr/>
        </p:nvPicPr>
        <p:blipFill>
          <a:blip r:embed="rId2"/>
          <a:stretch/>
        </p:blipFill>
        <p:spPr>
          <a:xfrm>
            <a:off x="540000" y="3420000"/>
            <a:ext cx="7557480" cy="3232440"/>
          </a:xfrm>
          <a:prstGeom prst="rect">
            <a:avLst/>
          </a:prstGeom>
          <a:ln w="0">
            <a:noFill/>
          </a:ln>
        </p:spPr>
      </p:pic>
      <p:sp>
        <p:nvSpPr>
          <p:cNvPr id="114" name=""/>
          <p:cNvSpPr/>
          <p:nvPr/>
        </p:nvSpPr>
        <p:spPr>
          <a:xfrm>
            <a:off x="9180000" y="1980000"/>
            <a:ext cx="2337480" cy="341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Fig. A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Fig. B</a:t>
            </a:r>
            <a:endParaRPr b="0" lang="es-A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"/>
          <p:cNvSpPr/>
          <p:nvPr/>
        </p:nvSpPr>
        <p:spPr>
          <a:xfrm>
            <a:off x="2340000" y="182160"/>
            <a:ext cx="431748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AR" sz="1800" spc="-1" strike="noStrike">
                <a:solidFill>
                  <a:srgbClr val="ff0000"/>
                </a:solidFill>
                <a:latin typeface="Arial"/>
                <a:ea typeface="DejaVu Sans"/>
              </a:rPr>
              <a:t>Nunca cometas este error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rcRect l="25565" t="0" r="26706" b="42424"/>
          <a:stretch/>
        </p:blipFill>
        <p:spPr>
          <a:xfrm>
            <a:off x="1080360" y="873360"/>
            <a:ext cx="8817120" cy="5982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Luego de la pandemia ha surgido en Latinoamérica el ejercicio de una buena práctica en el campo de la transferencia de investigación desde la academia denominada “Ciencia Reproductible”</a:t>
            </a:r>
            <a:endParaRPr b="0" lang="es-A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AR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Tiene por objeto acercar la investigación a la empresa y al sector público. </a:t>
            </a:r>
            <a:endParaRPr b="0" lang="es-A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</a:pPr>
            <a:endParaRPr b="0" lang="es-AR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Su consecuencia es un impacto en la reputación del investigador y el traslado del mismo a la institución (universidad) a la que pertenece.</a:t>
            </a:r>
            <a:endParaRPr b="0" lang="es-A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2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7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/>
          </p:nvPr>
        </p:nvSpPr>
        <p:spPr>
          <a:xfrm>
            <a:off x="826560" y="108000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i="1" lang="es-MX" sz="2800" spc="-1" strike="noStrike">
                <a:solidFill>
                  <a:srgbClr val="000000"/>
                </a:solidFill>
                <a:latin typeface="Calibri"/>
              </a:rPr>
              <a:t>Justificación</a:t>
            </a:r>
            <a:endParaRPr b="0" lang="es-AR" sz="2800" spc="-1" strike="noStrike"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s-MX" sz="2800" spc="-1" strike="noStrike">
                <a:solidFill>
                  <a:srgbClr val="000000"/>
                </a:solidFill>
                <a:latin typeface="Calibri"/>
              </a:rPr>
              <a:t>La inmensa mayoría de los estudios científicos no son reproducibles: resulta muy difícil, si no imposible, trazar todo el proceso de análisis y obtención de resultados a partir de un conjunto de datos – incluso tratándose de los mismos investigadores. </a:t>
            </a:r>
            <a:r>
              <a:rPr b="1" i="1" lang="es-MX" sz="2800" spc="-1" strike="noStrike">
                <a:solidFill>
                  <a:srgbClr val="000000"/>
                </a:solidFill>
                <a:latin typeface="Calibri"/>
              </a:rPr>
              <a:t>La trazabilidad</a:t>
            </a:r>
            <a:r>
              <a:rPr b="0" i="1" lang="es-MX" sz="2800" spc="-1" strike="noStrike">
                <a:solidFill>
                  <a:srgbClr val="000000"/>
                </a:solidFill>
                <a:latin typeface="Calibri"/>
              </a:rPr>
              <a:t> y reproducibilidad de los resultados son sin embargo condiciones inherentes a la ciencia de </a:t>
            </a:r>
            <a:r>
              <a:rPr b="1" i="1" lang="es-MX" sz="2800" spc="-1" strike="noStrike">
                <a:solidFill>
                  <a:srgbClr val="000000"/>
                </a:solidFill>
                <a:latin typeface="Calibri"/>
              </a:rPr>
              <a:t>calidad</a:t>
            </a:r>
            <a:r>
              <a:rPr b="0" i="1" lang="es-MX" sz="2800" spc="-1" strike="noStrike">
                <a:solidFill>
                  <a:srgbClr val="000000"/>
                </a:solidFill>
                <a:latin typeface="Calibri"/>
              </a:rPr>
              <a:t>, y un requisito cada vez más frecuente por parte de revistas y organismos financiadores de la investigación y </a:t>
            </a:r>
            <a:r>
              <a:rPr b="0" i="1" lang="es-MX" sz="2800" spc="-1" strike="noStrike" u="sng">
                <a:solidFill>
                  <a:srgbClr val="000000"/>
                </a:solidFill>
                <a:uFillTx/>
                <a:latin typeface="Calibri"/>
              </a:rPr>
              <a:t>acreditación universitaria.</a:t>
            </a:r>
            <a:endParaRPr b="0" lang="es-AR" sz="2800" spc="-1" strike="noStrike"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es-MX" sz="2800" spc="-1" strike="noStrike" u="sng">
                <a:solidFill>
                  <a:srgbClr val="000000"/>
                </a:solidFill>
                <a:uFillTx/>
                <a:latin typeface="Calibri"/>
              </a:rPr>
              <a:t> </a:t>
            </a:r>
            <a:endParaRPr b="0" lang="es-AR" sz="2800" spc="-1" strike="noStrike">
              <a:latin typeface="Arial"/>
            </a:endParaRPr>
          </a:p>
          <a:p>
            <a:pPr marL="228600" indent="-228600" algn="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s-MX" sz="2400" spc="-1" strike="noStrike">
                <a:solidFill>
                  <a:srgbClr val="000000"/>
                </a:solidFill>
                <a:latin typeface="Calibri"/>
              </a:rPr>
              <a:t>F. Rodríguez-Sánchez - 2016 [frodriguez.work@gmail.com]</a:t>
            </a:r>
            <a:endParaRPr b="0" lang="es-A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/>
          </p:nvPr>
        </p:nvSpPr>
        <p:spPr>
          <a:xfrm>
            <a:off x="826560" y="123084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La ciencia se caracteriza por seguir unas pautas metodológicas que garantizan su validez epistemológica (Pigliucci y Boudry 2013).</a:t>
            </a:r>
            <a:endParaRPr b="0" lang="es-AR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La confrontación rigurosa de hipótesis con evidencias empíricas (observacionales o experimentales) y el escrutinio público de los resultados contribuyen a garantizar que las conclusiones sean ciertas. </a:t>
            </a:r>
            <a:endParaRPr b="0" lang="es-AR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Es por ello que los artículos científicos tienen una sección de métodos explicando los pasos seguidos en la recolección y análisis de datos. </a:t>
            </a:r>
            <a:endParaRPr b="0" lang="es-AR" sz="2800" spc="-1" strike="noStrike"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MX" sz="2800" spc="-1" strike="noStrike">
                <a:solidFill>
                  <a:srgbClr val="000000"/>
                </a:solidFill>
                <a:latin typeface="Calibri"/>
              </a:rPr>
              <a:t>Esta información resulta crucial para examinar la veracidad y robustez de las conclusiones del artículo, así como para permitir futuras repeticiones del estudio por otros autores.</a:t>
            </a:r>
            <a:endParaRPr b="0" lang="es-A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8" dur="indefinite" restart="never" nodeType="tmRoot">
          <p:childTnLst>
            <p:seq>
              <p:cTn id="119" dur="indefinite" nodeType="mainSeq"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4" dur="2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" dur="20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8" dur="20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5CF478AE6DA34BAAE76FAAED235CB0" ma:contentTypeVersion="15" ma:contentTypeDescription="Crear nuevo documento." ma:contentTypeScope="" ma:versionID="2d9efc8ee7360ac2822798d472f265a2">
  <xsd:schema xmlns:xsd="http://www.w3.org/2001/XMLSchema" xmlns:xs="http://www.w3.org/2001/XMLSchema" xmlns:p="http://schemas.microsoft.com/office/2006/metadata/properties" xmlns:ns2="25174577-fc65-4513-8c53-7975993887c0" xmlns:ns3="21f4e9f9-e9b2-4531-a4e5-09724d268233" targetNamespace="http://schemas.microsoft.com/office/2006/metadata/properties" ma:root="true" ma:fieldsID="97482b455983cec402c588c2613f0e5d" ns2:_="" ns3:_="">
    <xsd:import namespace="25174577-fc65-4513-8c53-7975993887c0"/>
    <xsd:import namespace="21f4e9f9-e9b2-4531-a4e5-09724d2682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74577-fc65-4513-8c53-797599388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ec708dc9-055c-4176-a956-0130130de5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f4e9f9-e9b2-4531-a4e5-09724d2682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c792feb-2a17-46dc-8182-96e147d607d1}" ma:internalName="TaxCatchAll" ma:showField="CatchAllData" ma:web="21f4e9f9-e9b2-4531-a4e5-09724d2682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399443-AD4C-40E5-8D14-3BE7626D6A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8BD886-6DF1-4ADB-834B-E0328F39F3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174577-fc65-4513-8c53-7975993887c0"/>
    <ds:schemaRef ds:uri="21f4e9f9-e9b2-4531-a4e5-09724d2682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Application>LibreOffice/7.3.7.2$Linux_X86_64 LibreOffice_project/30$Build-2</Application>
  <AppVersion>15.0000</AppVersion>
  <Words>28</Words>
  <Paragraphs>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2022-11-14T21:02:46Z</dcterms:created>
  <dc:creator>MARIA CRISTINA VANEGAS LITUMA</dc:creator>
  <dc:description/>
  <dc:language>es-AR</dc:language>
  <cp:lastModifiedBy/>
  <cp:lastPrinted>2023-07-06T18:05:49Z</cp:lastPrinted>
  <dcterms:modified xsi:type="dcterms:W3CDTF">2024-12-18T13:04:16Z</dcterms:modified>
  <cp:revision>38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8</vt:i4>
  </property>
</Properties>
</file>